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76" r:id="rId2"/>
    <p:sldId id="293" r:id="rId3"/>
    <p:sldId id="288" r:id="rId4"/>
    <p:sldId id="289" r:id="rId5"/>
    <p:sldId id="290" r:id="rId6"/>
    <p:sldId id="277" r:id="rId7"/>
    <p:sldId id="278" r:id="rId8"/>
    <p:sldId id="279" r:id="rId9"/>
    <p:sldId id="280" r:id="rId10"/>
    <p:sldId id="281" r:id="rId11"/>
    <p:sldId id="282" r:id="rId12"/>
    <p:sldId id="285" r:id="rId13"/>
    <p:sldId id="286" r:id="rId14"/>
    <p:sldId id="287"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5" r:id="rId30"/>
    <p:sldId id="272" r:id="rId31"/>
    <p:sldId id="273" r:id="rId32"/>
    <p:sldId id="274" r:id="rId33"/>
    <p:sldId id="295" r:id="rId34"/>
    <p:sldId id="296" r:id="rId35"/>
    <p:sldId id="297" r:id="rId36"/>
    <p:sldId id="291" r:id="rId3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94"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2CEAEA78-CB75-4DA1-84C8-7F99EA8218A2}" type="datetimeFigureOut">
              <a:rPr lang="es-MX" smtClean="0"/>
              <a:t>17/02/2014</a:t>
            </a:fld>
            <a:endParaRPr lang="es-MX"/>
          </a:p>
        </p:txBody>
      </p:sp>
      <p:sp>
        <p:nvSpPr>
          <p:cNvPr id="8" name="Slide Number Placeholder 7"/>
          <p:cNvSpPr>
            <a:spLocks noGrp="1"/>
          </p:cNvSpPr>
          <p:nvPr>
            <p:ph type="sldNum" sz="quarter" idx="11"/>
          </p:nvPr>
        </p:nvSpPr>
        <p:spPr/>
        <p:txBody>
          <a:bodyPr/>
          <a:lstStyle/>
          <a:p>
            <a:fld id="{590B4BE5-CD67-42F7-AF7E-DE1FC68DA2F5}" type="slidenum">
              <a:rPr lang="es-MX" smtClean="0"/>
              <a:t>‹Nº›</a:t>
            </a:fld>
            <a:endParaRPr lang="es-MX"/>
          </a:p>
        </p:txBody>
      </p:sp>
      <p:sp>
        <p:nvSpPr>
          <p:cNvPr id="9" name="Footer Placeholder 8"/>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CEAEA78-CB75-4DA1-84C8-7F99EA8218A2}" type="datetimeFigureOut">
              <a:rPr lang="es-MX" smtClean="0"/>
              <a:t>17/02/2014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0B4BE5-CD67-42F7-AF7E-DE1FC68DA2F5}"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CEAEA78-CB75-4DA1-84C8-7F99EA8218A2}" type="datetimeFigureOut">
              <a:rPr lang="es-MX" smtClean="0"/>
              <a:t>17/02/2014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0B4BE5-CD67-42F7-AF7E-DE1FC68DA2F5}"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2CEAEA78-CB75-4DA1-84C8-7F99EA8218A2}" type="datetimeFigureOut">
              <a:rPr lang="es-MX" smtClean="0"/>
              <a:t>17/02/2014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0B4BE5-CD67-42F7-AF7E-DE1FC68DA2F5}"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CEAEA78-CB75-4DA1-84C8-7F99EA8218A2}" type="datetimeFigureOut">
              <a:rPr lang="es-MX" smtClean="0"/>
              <a:t>17/02/2014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0B4BE5-CD67-42F7-AF7E-DE1FC68DA2F5}" type="slidenum">
              <a:rPr lang="es-MX" smtClean="0"/>
              <a:t>‹Nº›</a:t>
            </a:fld>
            <a:endParaRPr lang="es-MX"/>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2CEAEA78-CB75-4DA1-84C8-7F99EA8218A2}" type="datetimeFigureOut">
              <a:rPr lang="es-MX" smtClean="0"/>
              <a:t>17/02/2014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90B4BE5-CD67-42F7-AF7E-DE1FC68DA2F5}" type="slidenum">
              <a:rPr lang="es-MX" smtClean="0"/>
              <a:t>‹Nº›</a:t>
            </a:fld>
            <a:endParaRPr lang="es-MX"/>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2CEAEA78-CB75-4DA1-84C8-7F99EA8218A2}" type="datetimeFigureOut">
              <a:rPr lang="es-MX" smtClean="0"/>
              <a:t>17/02/2014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90B4BE5-CD67-42F7-AF7E-DE1FC68DA2F5}" type="slidenum">
              <a:rPr lang="es-MX" smtClean="0"/>
              <a:t>‹Nº›</a:t>
            </a:fld>
            <a:endParaRPr lang="es-MX"/>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CEAEA78-CB75-4DA1-84C8-7F99EA8218A2}" type="datetimeFigureOut">
              <a:rPr lang="es-MX" smtClean="0"/>
              <a:t>17/02/2014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90B4BE5-CD67-42F7-AF7E-DE1FC68DA2F5}"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AEA78-CB75-4DA1-84C8-7F99EA8218A2}" type="datetimeFigureOut">
              <a:rPr lang="es-MX" smtClean="0"/>
              <a:t>17/02/2014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90B4BE5-CD67-42F7-AF7E-DE1FC68DA2F5}"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CEAEA78-CB75-4DA1-84C8-7F99EA8218A2}" type="datetimeFigureOut">
              <a:rPr lang="es-MX" smtClean="0"/>
              <a:t>17/02/2014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90B4BE5-CD67-42F7-AF7E-DE1FC68DA2F5}"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CEAEA78-CB75-4DA1-84C8-7F99EA8218A2}" type="datetimeFigureOut">
              <a:rPr lang="es-MX" smtClean="0"/>
              <a:t>17/02/2014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90B4BE5-CD67-42F7-AF7E-DE1FC68DA2F5}"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CEAEA78-CB75-4DA1-84C8-7F99EA8218A2}" type="datetimeFigureOut">
              <a:rPr lang="es-MX" smtClean="0"/>
              <a:t>17/02/2014</a:t>
            </a:fld>
            <a:endParaRPr lang="es-MX"/>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MX"/>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90B4BE5-CD67-42F7-AF7E-DE1FC68DA2F5}" type="slidenum">
              <a:rPr lang="es-MX" smtClean="0"/>
              <a:t>‹Nº›</a:t>
            </a:fld>
            <a:endParaRPr lang="es-MX"/>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2132856"/>
            <a:ext cx="7772400" cy="947191"/>
          </a:xfrm>
        </p:spPr>
        <p:txBody>
          <a:bodyPr>
            <a:normAutofit fontScale="90000"/>
          </a:bodyPr>
          <a:lstStyle/>
          <a:p>
            <a:r>
              <a:rPr lang="es-MX" sz="6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entury Schoolbook" panose="02040604050505020304" pitchFamily="18" charset="0"/>
              </a:rPr>
              <a:t>Ciclos y procesos de la capacitación</a:t>
            </a:r>
            <a:endParaRPr lang="es-MX" sz="6000" dirty="0">
              <a:ln w="10160">
                <a:solidFill>
                  <a:schemeClr val="accent1"/>
                </a:solidFill>
                <a:prstDash val="solid"/>
              </a:ln>
              <a:solidFill>
                <a:srgbClr val="FFFFFF"/>
              </a:solidFill>
              <a:effectLst>
                <a:outerShdw blurRad="38100" dist="32000" dir="5400000" algn="tl">
                  <a:srgbClr val="000000">
                    <a:alpha val="30000"/>
                  </a:srgbClr>
                </a:outerShdw>
              </a:effectLst>
              <a:latin typeface="Century Schoolbook" panose="02040604050505020304" pitchFamily="18" charset="0"/>
            </a:endParaRPr>
          </a:p>
        </p:txBody>
      </p:sp>
      <p:pic>
        <p:nvPicPr>
          <p:cNvPr id="8194" name="Picture 2" descr="http://pueblaopina.files.wordpress.com/2011/11/bua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717032"/>
            <a:ext cx="1728192" cy="260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9130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b="1" i="1" dirty="0" smtClean="0">
                <a:solidFill>
                  <a:schemeClr val="tx1"/>
                </a:solidFill>
                <a:latin typeface="Baskerville Old Face" panose="02020602080505020303" pitchFamily="18" charset="0"/>
              </a:rPr>
              <a:t>Entrenamiento:</a:t>
            </a:r>
            <a:r>
              <a:rPr lang="es-MX" b="1" i="1" dirty="0">
                <a:solidFill>
                  <a:schemeClr val="tx1"/>
                </a:solidFill>
                <a:latin typeface="Baskerville Old Face" panose="02020602080505020303" pitchFamily="18" charset="0"/>
              </a:rPr>
              <a:t> </a:t>
            </a:r>
            <a:r>
              <a:rPr lang="es-MX" dirty="0" smtClean="0">
                <a:solidFill>
                  <a:schemeClr val="tx1"/>
                </a:solidFill>
                <a:latin typeface="Baskerville Old Face" panose="02020602080505020303" pitchFamily="18" charset="0"/>
              </a:rPr>
              <a:t>Es la puesta en practicas de los conocimientos adquiridos en las sesiones de capacitación, con el propósito de adquirir o desarrollar habilidades en los trabajadores para desarrollar mejor su trabajo. </a:t>
            </a:r>
            <a:endParaRPr lang="es-MX" dirty="0">
              <a:solidFill>
                <a:schemeClr val="tx1"/>
              </a:solidFill>
              <a:latin typeface="Baskerville Old Face" panose="02020602080505020303" pitchFamily="18" charset="0"/>
            </a:endParaRPr>
          </a:p>
        </p:txBody>
      </p:sp>
      <p:pic>
        <p:nvPicPr>
          <p:cNvPr id="11266" name="Picture 2" descr="http://www.opex.com.mx/lss/imago/lk-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05064"/>
            <a:ext cx="4277703"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86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MX" dirty="0" smtClean="0">
                <a:solidFill>
                  <a:schemeClr val="tx1"/>
                </a:solidFill>
                <a:latin typeface="Baskerville Old Face" panose="02020602080505020303" pitchFamily="18" charset="0"/>
              </a:rPr>
              <a:t>Antes de la capacitación se debe tener bien claro la misión, visión, valores y metas de cada departamento a si como de la organización misma,  para así hacer un programa en cuanto a las necesidades de la organización y llegar a los objetivos.</a:t>
            </a:r>
            <a:endParaRPr lang="es-MX" dirty="0">
              <a:solidFill>
                <a:schemeClr val="tx1"/>
              </a:solidFill>
              <a:latin typeface="Baskerville Old Face" panose="02020602080505020303" pitchFamily="18" charset="0"/>
            </a:endParaRPr>
          </a:p>
        </p:txBody>
      </p:sp>
      <p:pic>
        <p:nvPicPr>
          <p:cNvPr id="12290" name="Picture 2" descr="http://ingresopasivointeligente.com/wp-content/uploads/2014/01/mision-vision-y-valores-de-una-empre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429000"/>
            <a:ext cx="3943747" cy="289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63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548680"/>
            <a:ext cx="8229600" cy="4525963"/>
          </a:xfrm>
        </p:spPr>
        <p:txBody>
          <a:bodyPr>
            <a:normAutofit/>
          </a:bodyPr>
          <a:lstStyle/>
          <a:p>
            <a:pPr marL="0" indent="0" algn="just">
              <a:buNone/>
            </a:pPr>
            <a:r>
              <a:rPr lang="es-MX" dirty="0" smtClean="0">
                <a:solidFill>
                  <a:schemeClr val="tx1"/>
                </a:solidFill>
                <a:latin typeface="Baskerville Old Face" panose="02020602080505020303" pitchFamily="18" charset="0"/>
              </a:rPr>
              <a:t>Es conveniente realizar un FODA ( Fortalezas, Oportunidades, Debilidades, Amenazas) para determinar en que concisiones esta nuestra organización. </a:t>
            </a:r>
            <a:endParaRPr lang="es-MX" dirty="0">
              <a:solidFill>
                <a:schemeClr val="tx1"/>
              </a:solidFill>
              <a:latin typeface="Baskerville Old Face" panose="02020602080505020303" pitchFamily="18" charset="0"/>
            </a:endParaRPr>
          </a:p>
        </p:txBody>
      </p:sp>
      <p:pic>
        <p:nvPicPr>
          <p:cNvPr id="13314" name="Picture 2" descr="http://2.bp.blogspot.com/-QVSobTP3lxg/UdcSvts4SXI/AAAAAAAAACk/dlkkA3iR8RY/s160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720080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7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MX" dirty="0" smtClean="0">
                <a:solidFill>
                  <a:schemeClr val="tx1"/>
                </a:solidFill>
                <a:latin typeface="Baskerville Old Face" panose="02020602080505020303" pitchFamily="18" charset="0"/>
              </a:rPr>
              <a:t>La empresa deberá realizar un análisis de sus fuerzas y debilidades para implementar un programa de capacitación, analizar si cuenta con los recursos necesario y las oportunidades que podría aprovechar en caso de implementar el programa.  </a:t>
            </a:r>
            <a:endParaRPr lang="es-MX"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41716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MX" dirty="0" smtClean="0">
                <a:solidFill>
                  <a:schemeClr val="tx1"/>
                </a:solidFill>
                <a:latin typeface="Baskerville Old Face" panose="02020602080505020303" pitchFamily="18" charset="0"/>
              </a:rPr>
              <a:t>Principalmente impartir la capacitación si realmente se requiere de ésta y no dar la capacitación sin una verdadera necesitad ni aprovechamiento. </a:t>
            </a:r>
          </a:p>
          <a:p>
            <a:pPr algn="just"/>
            <a:endParaRPr lang="es-MX" dirty="0" smtClean="0">
              <a:solidFill>
                <a:schemeClr val="tx1"/>
              </a:solidFill>
              <a:latin typeface="Baskerville Old Face" panose="02020602080505020303" pitchFamily="18" charset="0"/>
            </a:endParaRPr>
          </a:p>
          <a:p>
            <a:pPr algn="just"/>
            <a:r>
              <a:rPr lang="es-MX" dirty="0" smtClean="0">
                <a:solidFill>
                  <a:schemeClr val="tx1"/>
                </a:solidFill>
                <a:latin typeface="Baskerville Old Face" panose="02020602080505020303" pitchFamily="18" charset="0"/>
              </a:rPr>
              <a:t>Después de la capacitación se deberá hacer una evaluación para medir cuanto realmente nos sirvió la capacitación y los logros que se obtuvieron.  </a:t>
            </a:r>
            <a:endParaRPr lang="es-MX"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37932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692696"/>
            <a:ext cx="6508576" cy="1099592"/>
          </a:xfrm>
        </p:spPr>
        <p:txBody>
          <a:bodyPr>
            <a:normAutofit/>
          </a:bodyPr>
          <a:lstStyle/>
          <a:p>
            <a:pPr algn="l"/>
            <a:r>
              <a:rPr lang="es-MX" sz="4000" dirty="0" smtClean="0"/>
              <a:t>Proceso de la capacitación</a:t>
            </a:r>
            <a:endParaRPr lang="es-MX" sz="4000" dirty="0"/>
          </a:p>
        </p:txBody>
      </p:sp>
      <p:pic>
        <p:nvPicPr>
          <p:cNvPr id="1026" name="Picture 2" descr="http://4.bp.blogspot.com/-YzWf_AGZY48/T_BqYQLaP-I/AAAAAAAAAgw/b0J4V_r6LMA/s1600/iStock_000015912912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348880"/>
            <a:ext cx="28098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74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59632" y="764704"/>
            <a:ext cx="6436568" cy="5715000"/>
          </a:xfrm>
        </p:spPr>
        <p:txBody>
          <a:bodyPr>
            <a:noAutofit/>
          </a:bodyPr>
          <a:lstStyle/>
          <a:p>
            <a:pPr algn="ctr"/>
            <a:r>
              <a:rPr lang="es-MX" sz="2400" dirty="0" smtClean="0"/>
              <a:t>Pasos</a:t>
            </a:r>
            <a:br>
              <a:rPr lang="es-MX" sz="2400" dirty="0" smtClean="0"/>
            </a:br>
            <a:r>
              <a:rPr lang="es-MX" sz="2400" dirty="0" smtClean="0"/>
              <a:t>1.- Detectar necesidades (diagnóstico)</a:t>
            </a:r>
            <a:br>
              <a:rPr lang="es-MX" sz="2400" dirty="0" smtClean="0"/>
            </a:br>
            <a:r>
              <a:rPr lang="es-MX" sz="2400" dirty="0" smtClean="0"/>
              <a:t>2.- Objetivos</a:t>
            </a:r>
            <a:br>
              <a:rPr lang="es-MX" sz="2400" dirty="0" smtClean="0"/>
            </a:br>
            <a:r>
              <a:rPr lang="es-MX" sz="2400" dirty="0" smtClean="0"/>
              <a:t>3.- Diseño de contenido</a:t>
            </a:r>
            <a:br>
              <a:rPr lang="es-MX" sz="2400" dirty="0" smtClean="0"/>
            </a:br>
            <a:r>
              <a:rPr lang="es-MX" sz="2400" dirty="0" smtClean="0"/>
              <a:t>4.- Estructura de contenido(aptitudes y actitudes)</a:t>
            </a:r>
            <a:br>
              <a:rPr lang="es-MX" sz="2400" dirty="0" smtClean="0"/>
            </a:br>
            <a:r>
              <a:rPr lang="es-MX" sz="2400" dirty="0" smtClean="0"/>
              <a:t>5.- Evaluación</a:t>
            </a:r>
            <a:br>
              <a:rPr lang="es-MX" sz="2400" dirty="0" smtClean="0"/>
            </a:br>
            <a:r>
              <a:rPr lang="es-MX" sz="2400" dirty="0"/>
              <a:t/>
            </a:r>
            <a:br>
              <a:rPr lang="es-MX" sz="2400" dirty="0"/>
            </a:br>
            <a:r>
              <a:rPr lang="es-MX" sz="2400" dirty="0" smtClean="0"/>
              <a:t>Werther Jr. Y Davis (1998)</a:t>
            </a:r>
            <a:endParaRPr lang="es-MX" sz="2400" dirty="0"/>
          </a:p>
        </p:txBody>
      </p:sp>
    </p:spTree>
    <p:extLst>
      <p:ext uri="{BB962C8B-B14F-4D97-AF65-F5344CB8AC3E}">
        <p14:creationId xmlns:p14="http://schemas.microsoft.com/office/powerpoint/2010/main" val="446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eynaldotoledo.files.wordpress.com/2012/08/lector.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596"/>
          <a:stretch/>
        </p:blipFill>
        <p:spPr bwMode="auto">
          <a:xfrm>
            <a:off x="1187624" y="1124744"/>
            <a:ext cx="2077968"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Q8yn_Prf_z4jx-tB2-IRgmIBnFLcHyFUmHQvp40B5gvM1kJGpWIw"/>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rot="1506003">
            <a:off x="4834386" y="1510612"/>
            <a:ext cx="2600296" cy="347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51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43608" y="188640"/>
            <a:ext cx="6580584" cy="1243608"/>
          </a:xfrm>
        </p:spPr>
        <p:txBody>
          <a:bodyPr>
            <a:noAutofit/>
          </a:bodyPr>
          <a:lstStyle/>
          <a:p>
            <a:pPr algn="ctr"/>
            <a:r>
              <a:rPr lang="es-MX" sz="3200" dirty="0" smtClean="0"/>
              <a:t>Detección o diagnóstico de necesidades de capacitación</a:t>
            </a:r>
            <a:endParaRPr lang="es-MX" sz="4000" dirty="0"/>
          </a:p>
        </p:txBody>
      </p:sp>
      <p:sp>
        <p:nvSpPr>
          <p:cNvPr id="4" name="AutoShape 2" descr="data:image/jpeg;base64,/9j/4AAQSkZJRgABAQAAAQABAAD/2wCEAAkGBhIQEA8QDxIPDxAQDxAQDw8ODw8PDw8OFBAVFBUQFhIXGyYfFxkjGRIUHy8gJCcpLCwsFR4xNTAqNScrLCkBCQoKDQwOGQ8PFDUkHCAuKSw1KTUpKTUpNSkuKikpLSopKSwtNSk1KjQpKTUpMyowNTUtKTUpKTU1KSo1KTU2K//AABEIAOEA4QMBIgACEQEDEQH/xAAbAAEAAgMBAQAAAAAAAAAAAAAABAUBAwYCB//EADwQAAIBAgMFBQYDBwQDAAAAAAABAgMRBAUhEhMxQVEGImFxgTJCUpGhsSNiwRQzcpLR4fAVgpPCU9Lx/8QAGQEBAQEBAQEAAAAAAAAAAAAAAAECAwUE/8QAIhEBAQABAgUFAAAAAAAAAAAAAAECETEDBCEi8BNRYXGh/9oADAMBAAIRAxEAPwD7iAAAAAAAAAAABiUrAZBrdY878DcDVvz0qqA9gAAAAAAAAAAAAAAAAAAAAAAAAAAAAABHxeI2F4vh/UDNbEJaLiRpVyHKueN8BMdUxvSHvhvQJiqnpViDvTKqgWlLE9SUmUsaxOweI5Pnw8wJoAAAAAAAAAAAAAAAAAAAEDMc8oYf97UhGXKG1Hbf+0CeCjwnalVHpTls/EpRZZ4fMITdoyW18L0f9wJIAAFJmWIvNrpoXZy+Nn+JP+OX3AxKqeN6aJVDW5gSt6Z3pD3hneATN6ZVUhqoZVQCdGqb6NYrVVNtOqB1VGptRT6r6nsg5TUvB+D/AEJwAAAAAAAAAAAAAAAAFZ2hx0qVBuD2ZzlGnCdr7Dk9Z257MVKVvynKdmeztOvtVZxTUpNrb78mr+1KT1lJ8W39C/7Z0m8PFr3K1NvyalD/ALo1dhal8LFc4txfoUZrdiqPGi5YefxUu6n5w9mS9PUpa1CpQqRhidLv8OvC6pzlyX5JeHyZ3dzVisLCrCVOpFThJWcXwZNJrrYK7K84u1TqPV6Rk+b6Px8S4PnWdYKphJqDblSl+5qPjp7kn1XU6jsvnjr09mp+8hxb9+PKXn1OmUl6xiW7VenK5vHZrTXV7S8mr/1OqKDtNh7bFRfwS+6/U5tqSczU5nmczVKZRu2zG2R3MbZBJVQzvCLvDO8AlqobqdQr1UJOHd2gOsyNdxv836f3LIjZdR2KcVztd+bJIAAAAAAAAAAAAAAAAEbMcLvaU6fOUdG+UlrF+jSZy/ZStuq9ag+6p/iwT5PnHzTuvNHYnIdrsDKlOGIpaNTupL3Zvin4S+9+pYOruLldkubRxNJTWklpOPOM+aJ5UR80y+OIpSpy56xdruM1wl/niRMnw0I0laKjVi3Ca+GrF2a8n9Uy0IS7mIXw14v/AJqa4+sL/wDGhslmqwpzuk+v+WNWMwyqU5QfvLj0fJ/M909HJeN16/3TNhlp86xNNwlKMtJRbTXiRpTOx7SZK6q3tNfiRXeiuM4r9V/nI4ipIo9uZ53holUPDqkEreDekPemVUAnQmX/AGdwO8nd+zHV/ojm8Nq0kd/llSlQpRjfW15WWrkBbAq6meR91fNkd5w3zt5AXgKNZg+p7WZNcwLkFZDNvIk4bMIzezwf3AlAAAAAAAAAAAasTh41IShNKUZJqSfNM2gD57iMPWy3EbUbzhLSLfCtD4H0qJfO1zsMrzWniIKdN3+KL9qL6NEvG4KFaEqdWKnCXFP6NPk/E4zH9m6+FnvcPKc4r34K9VLpOmvbXiteqLKO0KvPq+wqM1xjiKLXlKag18psocN25klarCMmtHKnKN/WDaaNmGx8sfVp7KlGjTqQnObtZyUu7CNr3e1ZvpYo7ClTtd3u3a/p/wDTYYSMmQKLO+y0K9502qdR8dO5N9WuT8UXoA+Z47s1iabd6UpL4qf4i+mv0KqphprjCa84yX3R9eqVFFXZR4/N5a67K6ID5zsvo/kzFzqsVmLfP6lPiqak9q2vPxAxlsrO5aftjKemrEhVAJ7xRreOsQpVDTOoBbLNbHiWblRGjKWq4E7BZVGT/FlO3SFl9WmBMhmvibMBmjdaDT024/c0ZhgaUValGUVprN7Tb8yLl9NxnHwaf1A+oA1UMRGavF36+BtAAAAAAAAAAAAAAI+Iy+lUd6lOnNrnOEZP6opu0mFjQpzxVPd0t1CUqt42jOls2touKsreb4cToTzVpqUZRklKMk4yjJXTi1ZprmhVmmvXZzHZjt1Sxe8i06bpw2k5tXqQiu/K3JrjbXRp+Vzg85hUkorTa4a+Fz492q7NTy/Fbum5qjVvLC1I3co8nT01bjtWa96Mjrey/wC0KVOrXp7vZu9iU9W7NaJcFz11OPDzt1mW8ejzvLcPDHHi8K9uXnns+iGJSsm3wRT1M9uu6tnz1ZWYnN5v3nbpyOzzUvNMybemiXAocTirjF46/Ei0MLVrP8KnOfilaP8AM9AItSTvoYd0rtO17Xs7X6X6nW5T2P2bTxDUnypxb2V5y5+X3Ogq4KE4OnKEXBq2xbS3h0A+XSZhTOhznshOnedC9WHHY41I/wDsvqc2wr25HiSPDmN6ES8HK2hbUJIoadUnUcSBewSfE30cDTfupeMdCpo4sm0sWBcZVRlTq2vtQlFq/itVfpzLs5/C4xqxeUKqlFNf4wNgAAAAAAAAAAAAAAAOI7QZ2oVpbaSdOTUb2ulyafK6f1IeHxmIr606UoQv+9xCdKDXNxj7Uvkk+pedrMHsWxMIRb0jOWzeS+GX6fIoaGNxNX93SbXx1Zbqn57TTb9EyVvH6Wdamow9rakl3nwT8lyKyM5VHs04ym+kE5fbgWOFw6invpqrJ8ox2KUV0Ubty82/RHS5NW2qd7JJScVspRTS8F6r0Kyr8m7NqKU8RGMp8VB2lGHnybL5Rtw0MgIAAAVea9naOIu5R2Z/+SFlL15S9S0AHzjNeydajeSW9gvegndLxjxX1RRuJ9jKnNOzNCvduOxN+/Tsm34rgwPmSZthVLDNshdCbipxqLqtH5NdSs3EgJkMRYm4WbevIr6FFLV6v6FhTrAW+HmXmUV9XHqrrzRzWHqlxl9S0ovx+gHRAAAAAAAAAAAAAAAA8VaaknGSumrNeBy9Ts9inUlFTpKnyqScnK38CXH1OrAHyvtnhsTgqlJ7xzw9VbDqxhaUK2vdau1w1XWzR3fZXOI4nDxaUYTppQqU4ezGVrqUfyyWq8+qZNzfKqeKo1KFZXhUjZ24xfFTT5NNJryOM7E9nMVhcTONXSFNOCktY4ik29l9FZ95LiryXB3OfdMvh9+Po58vZemWP678AHR8AAAABhuwGSmzXN7XhTfnJfZf1POY5k5XjHSP1kU9UCDiVtcSsxEGvIt6rI1PDSqzUKcXKT5Lgl1b5ICp3psp1ju8q7JUaUfxIQrTftOUU4rwin9zR2lyenGlCpSpwg6c9diEY92WnLx2QOfwSk+TLzD6Fdh6hPpMDp6M7xi+qR7ImWTvTXg2v1/UlgAAAAAAAAAAAAAAAADXv4/FH5o0ZrQlOjVhTbjOUHstO3e6X8eHqcFhM+qU3s1bySdmnpOLXFAfSAc3gszulKErp/5axaUM1XvL1X9ALAHmFRSV0014HoAV+aYiy2Fz4+XQm1auym3/AIyixNS7bfMCJUZDxFSxJqyPeUZYq83KavThxXKcvh8v7AQMvyypiX3e5TvrVa08or3n9DsMvy2FCOzTX8UnrKT6tkiMEkkkkkrJLRJdD0ANGNw+8p1IP3oNerWj+ZvAHCYRdSypoh4qG7r1Y8LTbXk+8vuSqMwLnJ5e0vJlkU+XV1GUm/h/Unwx0WBJBhSRkAAAAAAAAAAAAAAHLdrOze8vXorvpfiQXvpe8vzL6+fHqQB8nwWOlSlePDnHk0dTgsdGpFSi/Nc0+jMdrOzHtYigurq00uPWcV916nK4TGSpS2o+q5NAdzRruLum0T6ebPmk/FOxQ4HHRqRUo+q5p9GTEBLxONcv6ECrM9yZHqyA0VLyajHWUmkl1bOswGEVKnGC5LV/FJ8X8yo7PYK7daXBXjT8+Epfp8y/AAAAAAOX7VZfNS39OLlHZSqKKbcbcJW5q3ysc9TzhcmfSStxnZ3DVntVKMHJ8ZRWxJ+co2bA5KjmfiTaOYm/NOxtOFOdShKpFxTlsSltxaXFa6r5lJhqbA6zCY26LLDYi+nyOcwjsixwtXvw/iS+egF0AAAAAAAAAAAAAAGGwMnE9rOy+ztYigu7xq04r2es4rp1XI7F4mHxR/mR6hWjLg4vyaYHybB42VKSlH1XJrodZgMfGrG8fVc0+hq7TdkParYVXXGdGPL80F/1+XQ5XCY2VKW1HyafBrowO5ZH3LqTjBcZO1+i5v5XNOCzGNSKkvVc0+hc5HRTc6j5dyP3b+wFxRpKEYxirKKSS8EezxvBvAPYNe+XVfNGd6B7bNX7TD4o/wAyNeKpxqRcJ3cZaO0pRfpKLTRUS7NQ5V8XFcLb5T06XnFv6gX0Zp8Gn5O56K3CYGNOz26s2uc3G9ujtFEx4lIDOJktiW1waa87rgcvDLGuFn6lrVxG278uS6I9QSAhQwElrp8zbhoPeQX5l9Nf0JU6yR5wTUql1wim35vRL7gWwMbQAyAAAMC4GKlRRTcmkkm227JJcyB/rEZK9NbxcmpKz8Va9yZOCas0mnxTKefZHBt3/Z6cf4Nqn9ItASaec7XupdLyauuvD6G/DZip3VrSXGN728SJh+z+Gp+xSiv90392TYQUVaKUV0SSA2uoV+bYKdZRUK06Li792EJxl4SjLj80SpTNcpgUssmxN03iaL8f2Vxk/VVCdRwzjsudTalHnGCg34cXobps0zhcCXLMILiznO0GXYWveamqNb41FuM3+eK+618yylhbnh5cnyQHCYavOhWUPacmo9y8ozu9LP8AqfScvkoU4xvdpXk1zk9WRKeXRXBL5EuFOwEnfkDNaFWrFKlV3TTv3qaqQl4NXT+TJSielEDn5ZfjOuDeltpb+m7fw6osMLQqqzk6cZaXcHJq3k0rlioGdgDztsbR7UDOwBqPFahtRcbtXTV1o1ck7A2QKH/RsRH2K8ZLpVpO/wA4yS+h6WBxfx4f5VfsXuyerAUCybES9uvGK6UqOv8ANOTX0LTA4BUlZOUnxcpu7b9El9CZsmUgMXB6sAMV8ZGHF69Fq36ESrnKTXd49ZJNehV5jkmKdWVShiIpSs91Wp7UYtJLuyWq4cDQ8tzB22p4Oy8Kt39ALmGaSlwjF68Nt383obaGYqTaa2Xeyu1r5FdhMorK+8qUteMYU24/K6J+Hy6MHtaylaybsrLoktEBK2jDZmxgDy2YZ6sYsBraPLibrGLAadgxsG+wsBo3ZnYN1hYDTsHrYNljNgNeyZUT3YWA82M2PVhYDAserGbAebGbGbGQMWM2BkDFjKRlIyBjZMHoAGeWAAMMAAYMgDyAAAAAwwAACAAyAAAAAGUABkAAEZAAGUABkAAAAB//2Q=="/>
          <p:cNvSpPr>
            <a:spLocks noChangeAspect="1" noChangeArrowheads="1"/>
          </p:cNvSpPr>
          <p:nvPr/>
        </p:nvSpPr>
        <p:spPr bwMode="auto">
          <a:xfrm>
            <a:off x="155575" y="-1576388"/>
            <a:ext cx="3295650"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hIQEA8QDxIPDxAQDxAQDw8ODw8PDw8OFBAVFBUQFhIXGyYfFxkjGRIUHy8gJCcpLCwsFR4xNTAqNScrLCkBCQoKDQwOGQ8PFDUkHCAuKSw1KTUpKTUpNSkuKikpLSopKSwtNSk1KjQpKTUpMyowNTUtKTUpKTU1KSo1KTU2K//AABEIAOEA4QMBIgACEQEDEQH/xAAbAAEAAgMBAQAAAAAAAAAAAAAABAUBAwYCB//EADwQAAIBAgMFBQYDBwQDAAAAAAABAgMRBAUhEhMxQVEGImFxgTJCUpGhsSNiwRQzcpLR4fAVgpPCU9Lx/8QAGQEBAQEBAQEAAAAAAAAAAAAAAAECAwUE/8QAIhEBAQABAgUFAAAAAAAAAAAAAAECETEDBCEi8BNRYXGh/9oADAMBAAIRAxEAPwD7iAAAAAAAAAAABiUrAZBrdY878DcDVvz0qqA9gAAAAAAAAAAAAAAAAAAAAAAAAAAAAABHxeI2F4vh/UDNbEJaLiRpVyHKueN8BMdUxvSHvhvQJiqnpViDvTKqgWlLE9SUmUsaxOweI5Pnw8wJoAAAAAAAAAAAAAAAAAAAEDMc8oYf97UhGXKG1Hbf+0CeCjwnalVHpTls/EpRZZ4fMITdoyW18L0f9wJIAAFJmWIvNrpoXZy+Nn+JP+OX3AxKqeN6aJVDW5gSt6Z3pD3hneATN6ZVUhqoZVQCdGqb6NYrVVNtOqB1VGptRT6r6nsg5TUvB+D/AEJwAAAAAAAAAAAAAAAAFZ2hx0qVBuD2ZzlGnCdr7Dk9Z257MVKVvynKdmeztOvtVZxTUpNrb78mr+1KT1lJ8W39C/7Z0m8PFr3K1NvyalD/ALo1dhal8LFc4txfoUZrdiqPGi5YefxUu6n5w9mS9PUpa1CpQqRhidLv8OvC6pzlyX5JeHyZ3dzVisLCrCVOpFThJWcXwZNJrrYK7K84u1TqPV6Rk+b6Px8S4PnWdYKphJqDblSl+5qPjp7kn1XU6jsvnjr09mp+8hxb9+PKXn1OmUl6xiW7VenK5vHZrTXV7S8mr/1OqKDtNh7bFRfwS+6/U5tqSczU5nmczVKZRu2zG2R3MbZBJVQzvCLvDO8AlqobqdQr1UJOHd2gOsyNdxv836f3LIjZdR2KcVztd+bJIAAAAAAAAAAAAAAAAEbMcLvaU6fOUdG+UlrF+jSZy/ZStuq9ag+6p/iwT5PnHzTuvNHYnIdrsDKlOGIpaNTupL3Zvin4S+9+pYOruLldkubRxNJTWklpOPOM+aJ5UR80y+OIpSpy56xdruM1wl/niRMnw0I0laKjVi3Ca+GrF2a8n9Uy0IS7mIXw14v/AJqa4+sL/wDGhslmqwpzuk+v+WNWMwyqU5QfvLj0fJ/M909HJeN16/3TNhlp86xNNwlKMtJRbTXiRpTOx7SZK6q3tNfiRXeiuM4r9V/nI4ipIo9uZ53holUPDqkEreDekPemVUAnQmX/AGdwO8nd+zHV/ojm8Nq0kd/llSlQpRjfW15WWrkBbAq6meR91fNkd5w3zt5AXgKNZg+p7WZNcwLkFZDNvIk4bMIzezwf3AlAAAAAAAAAAAasTh41IShNKUZJqSfNM2gD57iMPWy3EbUbzhLSLfCtD4H0qJfO1zsMrzWniIKdN3+KL9qL6NEvG4KFaEqdWKnCXFP6NPk/E4zH9m6+FnvcPKc4r34K9VLpOmvbXiteqLKO0KvPq+wqM1xjiKLXlKag18psocN25klarCMmtHKnKN/WDaaNmGx8sfVp7KlGjTqQnObtZyUu7CNr3e1ZvpYo7ClTtd3u3a/p/wDTYYSMmQKLO+y0K9502qdR8dO5N9WuT8UXoA+Z47s1iabd6UpL4qf4i+mv0KqphprjCa84yX3R9eqVFFXZR4/N5a67K6ID5zsvo/kzFzqsVmLfP6lPiqak9q2vPxAxlsrO5aftjKemrEhVAJ7xRreOsQpVDTOoBbLNbHiWblRGjKWq4E7BZVGT/FlO3SFl9WmBMhmvibMBmjdaDT024/c0ZhgaUValGUVprN7Tb8yLl9NxnHwaf1A+oA1UMRGavF36+BtAAAAAAAAAAAAAAI+Iy+lUd6lOnNrnOEZP6opu0mFjQpzxVPd0t1CUqt42jOls2touKsreb4cToTzVpqUZRklKMk4yjJXTi1ZprmhVmmvXZzHZjt1Sxe8i06bpw2k5tXqQiu/K3JrjbXRp+Vzg85hUkorTa4a+Fz492q7NTy/Fbum5qjVvLC1I3co8nT01bjtWa96Mjrey/wC0KVOrXp7vZu9iU9W7NaJcFz11OPDzt1mW8ejzvLcPDHHi8K9uXnns+iGJSsm3wRT1M9uu6tnz1ZWYnN5v3nbpyOzzUvNMybemiXAocTirjF46/Ei0MLVrP8KnOfilaP8AM9AItSTvoYd0rtO17Xs7X6X6nW5T2P2bTxDUnypxb2V5y5+X3Ogq4KE4OnKEXBq2xbS3h0A+XSZhTOhznshOnedC9WHHY41I/wDsvqc2wr25HiSPDmN6ES8HK2hbUJIoadUnUcSBewSfE30cDTfupeMdCpo4sm0sWBcZVRlTq2vtQlFq/itVfpzLs5/C4xqxeUKqlFNf4wNgAAAAAAAAAAAAAAAOI7QZ2oVpbaSdOTUb2ulyafK6f1IeHxmIr606UoQv+9xCdKDXNxj7Uvkk+pedrMHsWxMIRb0jOWzeS+GX6fIoaGNxNX93SbXx1Zbqn57TTb9EyVvH6Wdamow9rakl3nwT8lyKyM5VHs04ym+kE5fbgWOFw6invpqrJ8ox2KUV0Ubty82/RHS5NW2qd7JJScVspRTS8F6r0Kyr8m7NqKU8RGMp8VB2lGHnybL5Rtw0MgIAAAVea9naOIu5R2Z/+SFlL15S9S0AHzjNeydajeSW9gvegndLxjxX1RRuJ9jKnNOzNCvduOxN+/Tsm34rgwPmSZthVLDNshdCbipxqLqtH5NdSs3EgJkMRYm4WbevIr6FFLV6v6FhTrAW+HmXmUV9XHqrrzRzWHqlxl9S0ovx+gHRAAAAAAAAAAAAAAAA8VaaknGSumrNeBy9Ts9inUlFTpKnyqScnK38CXH1OrAHyvtnhsTgqlJ7xzw9VbDqxhaUK2vdau1w1XWzR3fZXOI4nDxaUYTppQqU4ezGVrqUfyyWq8+qZNzfKqeKo1KFZXhUjZ24xfFTT5NNJryOM7E9nMVhcTONXSFNOCktY4ik29l9FZ95LiryXB3OfdMvh9+Po58vZemWP678AHR8AAAABhuwGSmzXN7XhTfnJfZf1POY5k5XjHSP1kU9UCDiVtcSsxEGvIt6rI1PDSqzUKcXKT5Lgl1b5ICp3psp1ju8q7JUaUfxIQrTftOUU4rwin9zR2lyenGlCpSpwg6c9diEY92WnLx2QOfwSk+TLzD6Fdh6hPpMDp6M7xi+qR7ImWTvTXg2v1/UlgAAAAAAAAAAAAAAAADXv4/FH5o0ZrQlOjVhTbjOUHstO3e6X8eHqcFhM+qU3s1bySdmnpOLXFAfSAc3gszulKErp/5axaUM1XvL1X9ALAHmFRSV0014HoAV+aYiy2Fz4+XQm1auym3/AIyixNS7bfMCJUZDxFSxJqyPeUZYq83KavThxXKcvh8v7AQMvyypiX3e5TvrVa08or3n9DsMvy2FCOzTX8UnrKT6tkiMEkkkkkrJLRJdD0ANGNw+8p1IP3oNerWj+ZvAHCYRdSypoh4qG7r1Y8LTbXk+8vuSqMwLnJ5e0vJlkU+XV1GUm/h/Unwx0WBJBhSRkAAAAAAAAAAAAAAHLdrOze8vXorvpfiQXvpe8vzL6+fHqQB8nwWOlSlePDnHk0dTgsdGpFSi/Nc0+jMdrOzHtYigurq00uPWcV916nK4TGSpS2o+q5NAdzRruLum0T6ebPmk/FOxQ4HHRqRUo+q5p9GTEBLxONcv6ECrM9yZHqyA0VLyajHWUmkl1bOswGEVKnGC5LV/FJ8X8yo7PYK7daXBXjT8+Epfp8y/AAAAAAOX7VZfNS39OLlHZSqKKbcbcJW5q3ysc9TzhcmfSStxnZ3DVntVKMHJ8ZRWxJ+co2bA5KjmfiTaOYm/NOxtOFOdShKpFxTlsSltxaXFa6r5lJhqbA6zCY26LLDYi+nyOcwjsixwtXvw/iS+egF0AAAAAAAAAAAAAAGGwMnE9rOy+ztYigu7xq04r2es4rp1XI7F4mHxR/mR6hWjLg4vyaYHybB42VKSlH1XJrodZgMfGrG8fVc0+hq7TdkParYVXXGdGPL80F/1+XQ5XCY2VKW1HyafBrowO5ZH3LqTjBcZO1+i5v5XNOCzGNSKkvVc0+hc5HRTc6j5dyP3b+wFxRpKEYxirKKSS8EezxvBvAPYNe+XVfNGd6B7bNX7TD4o/wAyNeKpxqRcJ3cZaO0pRfpKLTRUS7NQ5V8XFcLb5T06XnFv6gX0Zp8Gn5O56K3CYGNOz26s2uc3G9ujtFEx4lIDOJktiW1waa87rgcvDLGuFn6lrVxG278uS6I9QSAhQwElrp8zbhoPeQX5l9Nf0JU6yR5wTUql1wim35vRL7gWwMbQAyAAAMC4GKlRRTcmkkm227JJcyB/rEZK9NbxcmpKz8Va9yZOCas0mnxTKefZHBt3/Z6cf4Nqn9ItASaec7XupdLyauuvD6G/DZip3VrSXGN728SJh+z+Gp+xSiv90392TYQUVaKUV0SSA2uoV+bYKdZRUK06Li792EJxl4SjLj80SpTNcpgUssmxN03iaL8f2Vxk/VVCdRwzjsudTalHnGCg34cXobps0zhcCXLMILiznO0GXYWveamqNb41FuM3+eK+618yylhbnh5cnyQHCYavOhWUPacmo9y8ozu9LP8AqfScvkoU4xvdpXk1zk9WRKeXRXBL5EuFOwEnfkDNaFWrFKlV3TTv3qaqQl4NXT+TJSielEDn5ZfjOuDeltpb+m7fw6osMLQqqzk6cZaXcHJq3k0rlioGdgDztsbR7UDOwBqPFahtRcbtXTV1o1ck7A2QKH/RsRH2K8ZLpVpO/wA4yS+h6WBxfx4f5VfsXuyerAUCybES9uvGK6UqOv8ANOTX0LTA4BUlZOUnxcpu7b9El9CZsmUgMXB6sAMV8ZGHF69Fq36ESrnKTXd49ZJNehV5jkmKdWVShiIpSs91Wp7UYtJLuyWq4cDQ8tzB22p4Oy8Kt39ALmGaSlwjF68Nt383obaGYqTaa2Xeyu1r5FdhMorK+8qUteMYU24/K6J+Hy6MHtaylaybsrLoktEBK2jDZmxgDy2YZ6sYsBraPLibrGLAadgxsG+wsBo3ZnYN1hYDTsHrYNljNgNeyZUT3YWA82M2PVhYDAserGbAebGbGbGQMWM2BkDFjKRlIyBjZMHoAGeWAAMMAAYMgDyAAAAAwwAACAAyAAAAAGUABkAAEZAAGUABkAAAAB//2Q=="/>
          <p:cNvSpPr>
            <a:spLocks noChangeAspect="1" noChangeArrowheads="1"/>
          </p:cNvSpPr>
          <p:nvPr/>
        </p:nvSpPr>
        <p:spPr bwMode="auto">
          <a:xfrm>
            <a:off x="307975" y="-1423988"/>
            <a:ext cx="3295650"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78" name="Picture 6" descr="http://definicion.mx/wp-content/uploads/2013/03/diagnos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664" y="1628800"/>
            <a:ext cx="3295650" cy="329565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xQSEBUSEhQUERUXFhQVFBUVFBQVFRUXFBQWFxQUFBYYHCggGBslHBcUITEhJSktLi4uFx8zODMsNyguLisBCgoKDg0OGxAQGywmHyUsLCwsLywsLCwsLCwvLCwsLCwsLCwsLCwsLCwsLCwsLCwsLCwsLCwsLCwsLCwsLCwsLP/AABEIAMUA/wMBEQACEQEDEQH/xAAcAAEAAwADAQEAAAAAAAAAAAAABAUGAgMHAQj/xAA/EAABAwIDBQYDBQcDBQEAAAABAAIDBBEFEiEGMUFRYQcTInGBkTJyoRRCUrHBIzNigpLC0WOy8BUkc6LhU//EABsBAQACAwEBAAAAAAAAAAAAAAADBAECBQYH/8QAMREAAgICAQMDAwQBAwUBAAAAAAECAwQRIQUSMUFRYRMiMhRxgZFCJDPwFSM0UrEG/9oADAMBAAIRAxEAPwD3FAEAQBAEAQBAEAQBAEAQBAEAQBAEAQBAEAQBAEAQBAEAQBAEAQBAEAQBAEAQBAEAQBAEAQBAEAQBAEAQBAEAQBAEAQBAEAQBAEAQBAEAQBAEAQBAEAQBAEAQBAEAQBAEAQBAfHOsLnQIDGbR9ocFO7uowZ5dwawZifQLWU1Fbl4NJ2Rgty8FTTbbVjjmdFGxvBrneL1ygge65lnVqYvXk5NnW8eMtLk1GCbUsmIZIO6fwufCfIq1j5tV34suY3UKcj8WaBzwBcmw5q2XTFbQdo0ML+6hBnl4NYMx9hwWk7IwW2yOy2Fa3JlbS7aVhN3RRtH4S7xeuUEfVcyfV6YvRyZ9cx4y0ts0+EbVxyi0g7pwF7G1jbkVcozKrl9rL2NnU5H4Mqj2lU5mdExr5HM+LLqQL2vYKay2Na3J6RPbdCpbkyxptt6Z3xZ4/naW/mtY5FcvEl/ZpDLplwpIvqOtjlF43teOhBUqaZOmn4I2NY1DSszzODRyvqsmTFu7SjIf+2p3vbwebNafIuIv6KrdmVVfkylfn0U/kzug25nv44G26PF/zVb/AKrRsqLrePv1NHg200U5ym8b/wALtL+R4q5Tk12/iy/Rl1Xfgy8U5ZCAIAgCAIAgCAIAgCAIAgCAIAgCA8v7XdsXwAUtPrLIQ3Tfd2gCxJ6TbMSl2ptmdwPBxTsuTnldrJId7jyHJo5LyGbnTuk0vxPC9R6jPIm0vx9CzXOOWAeKkrslXJSTJarZVTUosg7bbdzGNlFFfvnZW+ebQO/P6r2ONlKylWP+T3eJlxtx1a/5OGDYS2nZYeJ5/eSH4nn9ByC8zmZs75P2PIZ/UJ5M37FiqJzji9txZSVXSqkpImpulTNTizA7NxOgxeWJ5uXMfY/iGj2n+kH1XpM2atw1Yvg9X1CyN+CrV8HoC8xto8gpSXqdlJO6J2eM5T03HzHFXcbPtqkueC/i9SupkudoyGP4jLiGKNgnuGMGd7L6Pa0aW6EkL0V2X/pnbA9Vfm/6R3Q/4zVNFhYaAaADpwC8jOblJs8RObk9s+rQ0ANjcaEagqWq2Vb2iSm2VUu6J6Jsrihnhs7426HryK9liZCurUvX1PfYWSsipT9fUu1aLgQBAEAQBY2kCLPXsbxueQXOyeq49PDe38EsKpS8EGTFXcAB56ri3f8A6Cb4hHRYji+7Ic+KOAu54aOJ0A91RfVMu0mWNH2IFLtFHK8sjqGvcBctbICbc7A6jqEstzYLve0jb6EN60TBiDx98rSPUsmP+TM/poP0O1mMPG+x8x/hW6ut5EfPJpLDi/BLhx1p+IEeWoXUo65XLia0QSw5rwWUFQ14u0g/84rsVX12rcHsqyi4+UdqmNT442F0B+csZnM+0AzahheR5hrrfWx9FS6jJxxpNHP6pJxxZtGvXjH5PAPl7CwAgKWvw4Or6aY72smHnYae2dy62Pc1iTivg7WNfJYNkF8F0uUcULACAyuNR5MVopR98Sxnr4XAf7l3cVuzDsg/Q9HhSduBbB+hqlwjzgQGZx2UQ4jSTGwDxJA89DYs+pXbwlK3EnD28HocCMrsGyv25RplxWeffko8R2mjgqmUz2v8YbZ+mUFxIAtv3hdKnpsraXZF8+x1sfpUr8f6sJc+xKrsdghNnyNzfgb43/0tuoqun32+F/ZDT0zIt8R/vg13ZfXOmdI8RyRsIsM4AJsd9gTb3XpOn4sseDjJnq+mYc8aDjJ7PQ1fOmEAQBAdNTUtYLuPkOJVbJyq8ePdNm8IOb0ilq8Rc/8AhHIfqV5HN6vZe+2PCL9WMl58lbVVjY2lziGtAJJJsABqVzIV2Wy0uWWO1LlmGxjtAGraZub/AFH3t/K3j6+y7FHS9c2GyZjcSxaSU5ppHP5AnTyDRoPRdOulRWoow5JeTR7E4DI6ZlTJeJrLljfvPzNLfFybY7vLcqmblQhXKpct+fg1TcmektavOtkpyyrGzGzJ7fYxLTQHuWavBAk/Aee617XtddXpuPXbZ9/hehFbY4oxmzm2tRFYiV0lt7ZCSb/NvH/NF3LKOyW48fsYjKNkdeT13ZXbmOpGV/heN4O8deo6j1AU9Oc4tRs8e5VuxNcwNfoRzBXUTTW0Uj82Y+3uNoGl2gc4t1/jDmj6kKrnQc6Jx9dFHqNbnjTivOjbLxR8+IuJV7IIzJIbNHAC5JO4AcSp8fHlfLtiWcTFnkWdkCDs9tDHWB/dh7SwjM14F7G9jobcCp8zBnjab5TLOf02eLpt7T9jhi2INZWUkd9XmW/kWWH/ALAKfFocsaxljDx3PEtZdrknFIeLYkyniMkl7DQAC7nE7gB7qzi40r59sS3h4k8mfZH+yLs/j0dYxzow5pabOa4C4vuOmikzMKeM0m9pkuf0+eI13PaZRbaVwbW0LeIkzHo172N/Ry6fTK28axv/AJwdfpFW8Sxv13/8LTajaT7E6O8Zka/Nch1i3LbcLa7/AKKnhYEcqMudNFDA6bHMjJ92mi6pp2yMa9pu1wDgehFwufbW4TcH5Ry7a3XNwflGV2/w507GlpsIgXu83WsPofovQ9FhqEm/DPUdArark34Z07K7ate0RVF2vbp3liWO5F9vhPXd5KLP6W2++r+iLqXRnt2U/wBGqr8PiqGZZGteCNDxF+LXDUei5FORbjy+1690cTHybsWf2vXujQ9n+x1H3ZJjDntNjfjyK9dh3q6pSPb4OSr6lM9Ep6ZkYysaGjkArRcO1AEAQEauqxG251PAcz/hVMzMhjV90vPoiSutzekZuoqS45nG5/LoF4bIyLMifdJnVrqUFwQpKlRKBJsotpsPNVA6MHKTu69CruHaqbFIisW0ebUezNYX90Y8tjbvXEZLcxxJ6L0VmRR29/d/HqQxc/BtcC2UihIc/wDayfidbT5RwXIyc+di1DhEsa+eTYUzQuTZJt8kyRNaFAw2fShg6aiFr2lrgHA6EEXBUlc5Qe0NJ+Tznabs6u4zUTu7fvMZ+B3QHgvQYnVlrsuXHuQSpae4GQpa2SGTK8OgljNyDo5p5joujOqLXdHlM2ruT4Z7vsni8n2eJ8o0exrnC3wlwvcDgNxsqON1D9PdKqT+1PX7EN1Kmu6Pk8/7ctnXFzayLhY3bw4giy9LGUJx4ObJcaZ07MY42rgDrgSCwlZxDuduR3heR6hhyos3/i/B4XqeBLHtbX4vwS8WoO/jyXym9wbXANiNRx3lRYeV+ns7iDAy3i2d5BwHBI6GN7i7M5xzSPItuvYNHAa7uJKsZOVPLmopcexby8yefYoRXHojPbc4BUgMr/EL5Swfga03Z68fMleixsdVUqD/AJPVYmKqaFW/5NRs9jTKuESNsHbpGcWu46cuS8zn4jpsfs/B4/qODLHtfs/B24zhvfx5c2Ug3BtmGosbjjotMLL/AE896NMDN/STba8kXBMIjoYXeIuJOZ7yLFx3BrR+Q5lTZN9mbYopfsT5eRb1C1Riv2Mht9h8kUsdTJo55a4D8LWkZR7fW69JRQq6VX8HrcbHVVCq+OTY4/hMNVG0zktYw95cODRYjc5xBsF5vHyLMeyUaltvg8liZVmNdKNS23wfKfFWOywUbe/dYNbk/dNA0GZ3EdArFXTbrp99vBap6TffZ9S7j3O7tD2dlp8NzEkvec0h6kfQbl6GqqNce2J6mmmNUO2Pgg7HTRzUEYytNmmKRthvFwc3mLH1Xm+pOyrI2n8o8l1Z205O03ryi7poGxsaxgytaAGgcAFy7LJWScpeWce22ds3OXlmy7PRfvXD4bho5XG/63HovV9MqddK2e16PS68db9eTZLpHWCAIDhLIGtLjoALlaWTUIuT9DKTb0jJVtYZHF59ByC8NnZUsi1t+PQ7NVSrjorZZSdyqqOjZs4tCyDrmmDQtoxbfBg6qSEzHfkbz4nyW05dnOjOuCT/ANGjB+Nzj1P6KP68n6GFokw0AA0uFG7NmyaJDXFujvdaPkzpPlH2R9kSCK6oxKxsNSp41bRjZyhdI7jb0WNRRnZFxTZ+Cpcx1TE17mEFrgSON7OsdW9DcKxRm3UxahL+DSUIyey+aNFz223sa5O6KNkrDTyi7H/Df7pPBem6P1DX/Zn/AAUsmr/JHle03ZfU0s5noXEbzp+RHEdCvSzrjOOpcnNsqhZHtmtoh0tZiY8D6Vsjt2bxN9SNQubLpFDfHByJ9Cx5Pa2jabLbG1E72zV1msaczYmizb8zxcepVnHwq6fxXJdxen1Y/wCK5PRMTwiOeEwvaMtrDorhePD9oezKro5zNQuIHTUEciDoR5qOyqFke2S2iK2mFke2a2jopK3E75H0jHu/F4mj1C5sukUvxs5M+hY7fGzcbJ7GTyvbPXEWabsiaLNB523k9SrePh10L7EXsXAqx1qCKTt/wwmONzGkgch5K2XSmwuulqmMgZSvcHMayR7/AAt1aA6wGp48QuPDperfqb9dnBh0fVztcvXZ7Ns3s3DSxNDIwHWFzbW66+ju6JmO4SyqgdC/cR7LJk8NrezivopnPo3HK7hYOaR1B0KiuoruWprZBfj13x7bFstcH2XxWocGzObCz7xYwNcR8xuR6WVSHTceD2kU6uk41ctqP9nr2B4UymhbEzcB7q+opLSOlFJLSJ6yZCAIDP7TVtrRD5nf2j/nJef61ktL6Uf5L+FXz3v+DNzTcF5pL1LzeuBG1ZbNT7IbBYS2DPVtXmkyA6cVerhqJq2Sji4YAxtybaNaLuPly8zotqsGdz4NZ2qKPgNbIPB3VP8AMDK/30aPYrsVdHqS+97KbyZPwdU9PikdnxzxT23xujDQ7pcKSXScdrxowsiZYYNtayZ/2eoYaWf8D9zvkdxXAzOlWU/cuUWar1Lx5LHEXljSOW7yVCuO5aLm9rZU4RAXnMVZteuERtljLjDW3bAx1S8aWZYNB6vOntdTY/Srb+ZLSK9l8V4K6Xa98RAqqKaFh0MjS2RjeptrZWrOhTinKEt/BpHJRfYfWMkaHRPEjHC7XDd1HpyXGvxp1P71plpTU1tEtwUUJOEu5eg49TQYZVd4zX4ho7zXv8DI+vSpPycq2HZLRJ7pt72F+dgrpEc0AQBAcBE297C/kEBzQEatoY5haRgeOoQH2loY4xZjGt8gEBIQBAEAQBAEAQHwlYb0tg8+r6zPI9/Nxt5DQfReHzLHba2zt1x7IJEaLUqu+EY2TWtULZkh4m/KwnopaeZBmQha4yWvZx1P8IPFd/Fxfq/sVbbew0uGUbWDTU8Sd58yu3CuMVpIpNtvkuIyAtjUzm1/aRFh0zadsH2iTK10pc7K1ucXDRzNltFcGGyydDSYxRRzsaWh98v44pGHUA9DZYlH0Mr3RTUFdPTyuoaz9sBG6SGYfE5jdC1w4nd7rz+f02KanVxt8l+m96afsWFLE+RoD/BH/wDm07x/qO4+Q081dxumwrfdJbZDZe5eCRjO1VBhz2QTF5kIBLYm3EYO64C6agtFbZoKeaOaMPjIkjcA5p4OaRogKOTC/slR3sPgglIEsYHhZLuZK0fdDvhIHEtK5HV8dWUOS8ot4s/u7WaALxr3sukvCJsstuDhb1G79V3+h5Lhb9NvhlXKhuPcX69ec8IAgCAIAgCAIAgCAIAgCAIAgIGO1GSmkd/CQPM6D81UzZ9lEmSVLc0edMdovGNcnYZLpFHM1RYMaoGzYg4xF4PUXUtD5DMW0Oiq5Wv4uztPNjtW28hp6L2eBOMqlo5d6amaijl0VwhLBj0MmQ247P8A7fOKmKZkMha1srZA4tdkFg9paCQbWuCOC2UtGrRrtkcEbQ0sdMxxky5nOeRlzvebuIbwG4DyWre2ZKzamxrIuYhnJ8i+Ifqq9/8Ain7ksPV/BOpHaKciMVtzsVUVNY6ppwyTvWsDmukawscxuUnxEXabA6aqSMjDR6Dsnhn2Wlhpy4SGNlnOHwuc5xc7L0BdYeS0fkyidtE4Cmfpc+HL8we3L9bKtkadbTJa/wAlo7gvn78nSPhdYhw3gg+xVjFsddsZfJiS3Fo1LTcXX0SEu6KZx2fVsAgCAIAgCAIAgCAIAgCAIAgM9tzLlpbfie0fmf0XM6q9VJfJZxFuww0L15eSOkToH2KhkgWkDlWkjZH2sgzNISEtMMyWM0BkaC3SWO+T+Jp3sPtp/wDV28DL+lLXoytdV3rjydOE14Oh0I0IOhB5EcCvUxkpLaOdJNMv4JQUMbJkbwsmTlNXtjaSSAAtW1FcjyV2H4cZpJKiW7c7O6jbxbHe+YjmTrbkAvNdQ6inalD05L9NOovfqdUJdG4xv0I9iOBC7uJkxvrUospzg4stIXXVk0LGB1lhcmCNWzd7IyMagHM70+G/mR9Fyeq5Krq7V5ZZoht7J68aXji/cVtF8mUaHDX3hYf4R9NF9CwZ91EX8HJtWptElWyMIAgCAIAgCAIAgCAIAgCAIDJ9or7QM+f+0rk9V/BFvD/NmGglXnpRL5YQyqCUTYsqSVQTiZRZNOirtGSHX0ObUaFTV2uLNXHZQVuGNebuBa8aZ26HpmG5y6ePnTq/F8EM6oy8nCGgmbukY7zDmn6XXSXWVr7kQPF9mSmUdQfvxt66u/wtZ9bS/FGVi/JPosHaCHyOMrhuvo0eTd3rvXJyupWXcb0ieFUYeC4YFzH8krOmuomyizhu3OGhHkVYxsqdEtwI5VqS0yq/6fPGbMLZG9fCR58F6CrrkGvvXJWli/8Aqcu6qnaAMj6l2a3kBv8AcLezrdXb9vLMRxX6lph9EIm7y5x1c473Hmf8cF5vJyZ3z7pFuKUVpEpVzIKAusDN4G+v5le+6X/462czJ/3GT10CAIAgCAIAgCAIAgCAIAgCAIDIdpY/7Vh/1APdrv8AC5nU47gv3LWK/uf7HnUMy4LidAnwzqKUTdE+lqdVBOHBukXdNNcKpOJntJjTdRNEbWjoqaYO81vCbQK4sspt7NfB3RlYYJLJFE0Dvp5LrSSMskELQ0ACyZCyD5mWdMH0LUBx0KylyEW+zrbUzP5v9xX0Dp2v08TmZP8AussleIAgCAIAgCAIAgCAIAgCAIAgM32gwZqB5GuUsd7OAJ9iVTzo91X7E1EtTPII5Vwe06OyTHULRwJFInUk+qgnEliy+o5lUnEsLTLWGVVZRIpwJTXKNrRC+DoqIb6raMh5ID32U65NWiNPUreMDXZPwqS4UNy0zMS0a5V2jLPuZZS2YZ57jO3Ti90cTQ0XLQ8m7uVwLfmvRYXS4uScyrZf7G02No2TRAyFznFu8nUjncr0X6Snt7e1aKn1Zb2TQzIXRk3LDbXeR90n0XiOoYzovcfT0OjXPuimcKuTLG48gVUrjuaRIjQYGwimivvyNJ8yLn819ExYdtMV8HKuluxsnKwRBAEAQBAEAQBAEAQBAEAQBARMXpO+p5Yvxse0eZaQD72UdsO+Dj7m0Xppn57lcWuIOhBIPmvP9vodLZyjlWrRlMs6OTVQTXBNGRf0cipTRYjIt6dyqyRJvZMjkUbRG4nY6XRaduzTtK6tsdQrEF6EUipkeOJVmKb4RGVku10cDsjf2jybBo59SrVfTp3PnhEbtUUb7AKQyRh0r7OdrZu4dNdSutHo1PbyVv1UibXYe9g8IzjpvHmuVldFshLdfKJ4ZKl5PAsUfaolO494/cbWOY9F16V2QW/Qhlyem7B41+yDha7fC4X4cF1oPa2VWtM22LwXy1DdxaA/qCbtd6XPuuJ1zE+pV9SPlFrFs0+1+pU10ReBG3e8ho9SvNYNf1L4xL7fbFy9jYsbYAchb2X0FLS0cVnJZAQBAEAQBAEAQBAEAQBAEAQBAeE9pOGGnrnkCzJf2reXjJzD+q/uFx8ivtsfyXa57gZ2F6rSRKmWlJJqq80bpmhonqjYieMi4p3KrIlUicwqJm3cc3tuLLVPkxtGWr8OqWvJjmGU/de0G3kQRddOq2lx1KPPwVrI88FdNg0sgPeSndub4R/lTK+EWu2JE47Rh30Zim0aS5rtNCSV2qbe7UkVJR1wejbP7dtaAyW8bhYaiy6CmmyFpnoeE7Qse0eIG/Vb+DUj7S7GUuIDOR3ctrCVm/pnbuePPXqFHKqMjaM3E86ZsdiFHOGsYJWX0e1wyOH8QOoKxWpR4Yk0z1/B4X/Z2tlAvaxHC1tyklFTi4y8M1T09og0FC4VJDtWxjM0881w3219lwsPpn0spy9F4Llt/dVpeX5L9egKQQBAEAQBAEAQBAEAQBAEAQBAEBjO1HZ81VGZIxeWG72gb3N07xvsLjq3qq+RV3x2vKJap9rPEaeRcqSLSLKmkVecdm6Zf0E6pWRJYsuYJ1VlEk7iY2oUXYZ7j6ZjZY7UGyBVvdzU0IxNGZXEseLSWx6nnw9F0qsZPlleU/YtNhntc50stnPJtc8B0XexakocIp2Ntm1kwGnrfDIwHk4Czh5O3hWJRTWjTbKbEOzmSE3opnA7wx58PuB+nqtO1x/EztESLaitontiq4HtBIAkbqw68xuW6b9TVnpmEV5laCeIut0CyWTAQBAEAQBAEAQBAEAQBAEAQBAEAQBAEB4j2lbIGjl+0QNP2eQ6gDSJ53tPJh4cibclz8int5Xgs1T3wzJ08i58kTouqGRU7ESIu4HKpJEiJsaiZsSGqNmSLizT3T8u+ympa71s0l4PNZBzXej44KfqSMNrnxHweqvY8nvRDYjZYDtsIf3gcOoF1cIjUYVt9Tvfd0rW/MQPzQFu/G4anRpa8c7goCyoJms3DRAW0cgcLhbGCFtBUPjpZpIi0PYxz25hdpLRfKfO1vVAS6V7ixpcMri0FwHAkahAdqAIAgCAIAgCAIAgCAIAgCAIAgCA6qqmZKx0cjQ9jgWua4XDgd4IWGtrQPD9uNi30DzLFeSmJ0dvdFc6Nk6a2DvfXfzr8dx5XgtV2J8Mp6CoGi5dkCyjRUcwsqM4slRYxyhQNMydrZVq4mTnnWNPYMjtVh0cYztvmcd3BdPDtnL7WV7YJGeppMpXXot7H8FacNm1w/EIHwgFrC7dqAugpxfggaaNNSYLSTQkPiidcfhF/NZ2YIWDbOxU5JjBbfkTb2QF6Zi3cVkFphmKc0BX4riXf1DKZpu0ESTWP3Wm7GH5nC/k0oDYsOgWxg+oAgCAIAgCAIAgCAIAgCAIAgCAIAgOL2BwIIBBFiCLgg7wRxQHmm1HZj4jLQEMO8wONmH/AMbvu/KdOoVK7EUuYk9d2vJhpHy07+7qI3wuvaz2kX+U7nDqFyrsaUfKLcbE/UsIMQB4qlKpolTJsdWFC6zKZ3sqQtHEyVu0UHex3G9u5T40nBmli2jIOYRvFl1O5MrdrPjTy0W6k14HaaXZiKvmOWmD3ji4j9mPmedB5b1ZrstlwiKUYryen0Ox8uQd9UHPx7tgyDoM2p89FegnrkgevQ7XbIO4VJ9YwfycFtowSabZVoBzyyP+XKwefE/VNA69ndjY6Rznd7JMSc15MtyebiB4imgaZZAQBAEAQBAEAQBAEAQBAEAQBAEAQBAEAQHRWUccrCyVjJWne17Q5p9CsNJ+QnoymIdm1HJcxiSnP+m85f6H3HtZV5YlUvQkVskU1R2Yyj91VNI4CSIg/wBTXf2qtLp0X4ZKsl+qIx7P60bpIHfzPH9ihl01+jN1lL2O2PYGsO98A/mef7Vj/pb90ZeUvYlwdmhP76dvlHHr/U4/opodO15kaPJWuEXeG9n9DEbmLvnc5TmH9OjforcMauPoQu2TNPHGGgNaA0DQAAAAcgArBGckAQBAEAQBAEAQBAEAQBAEAQBAEAQBAEAQBAEAQBAEAQBAEAQBAEAQBAEAQBAEAQBAEAQBAEAQBAEAQBAEAQBAEAQBAEAQBAEAQBAEAQBAEAQBAEAQBAEAQBAEAQBAEAQBAEAQBAEAQBAEAQBAEAQBAEAQBAEAQBAEAQBAEAQBAEAQBAEAQBAEAQBAEAQBAE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10" descr="data:image/jpeg;base64,/9j/4AAQSkZJRgABAQAAAQABAAD/2wCEAAkGBxQSEBUSEhQUERUXFhQVFBUVFBQVFRUXFBQWFxQUFBYYHCggGBslHBcUITEhJSktLi4uFx8zODMsNyguLisBCgoKDg0OGxAQGywmHyUsLCwsLywsLCwsLCwvLCwsLCwsLCwsLCwsLCwsLCwsLCwsLCwsLCwsLCwsLCwsLCwsLP/AABEIAMUA/wMBEQACEQEDEQH/xAAcAAEAAwADAQEAAAAAAAAAAAAABAUGAgMHAQj/xAA/EAABAwIDBQYDBQcDBQEAAAABAAIDBBEFEiEGMUFRYQcTInGBkTJyoRRCUrHBIzNigpLC0WOy8BUkc6LhU//EABsBAQACAwEBAAAAAAAAAAAAAAADBAECBQYH/8QAMREAAgICAQMDAwQBAwUBAAAAAAECAwQRIQUSMUFRYRMiMhRxgZFCJDPwFSM0UrEG/9oADAMBAAIRAxEAPwD3FAEAQBAEAQBAEAQBAEAQBAEAQBAEAQBAEAQBAEAQBAEAQBAEAQBAEAQBAEAQBAEAQBAEAQBAEAQBAEAQBAEAQBAEAQBAEAQBAEAQBAEAQBAEAQBAEAQBAEAQBAEAQBAEAQBAfHOsLnQIDGbR9ocFO7uowZ5dwawZifQLWU1Fbl4NJ2Rgty8FTTbbVjjmdFGxvBrneL1ygge65lnVqYvXk5NnW8eMtLk1GCbUsmIZIO6fwufCfIq1j5tV34suY3UKcj8WaBzwBcmw5q2XTFbQdo0ML+6hBnl4NYMx9hwWk7IwW2yOy2Fa3JlbS7aVhN3RRtH4S7xeuUEfVcyfV6YvRyZ9cx4y0ts0+EbVxyi0g7pwF7G1jbkVcozKrl9rL2NnU5H4Mqj2lU5mdExr5HM+LLqQL2vYKay2Na3J6RPbdCpbkyxptt6Z3xZ4/naW/mtY5FcvEl/ZpDLplwpIvqOtjlF43teOhBUqaZOmn4I2NY1DSszzODRyvqsmTFu7SjIf+2p3vbwebNafIuIv6KrdmVVfkylfn0U/kzug25nv44G26PF/zVb/AKrRsqLrePv1NHg200U5ym8b/wALtL+R4q5Tk12/iy/Rl1Xfgy8U5ZCAIAgCAIAgCAIAgCAIAgCAIAgCA8v7XdsXwAUtPrLIQ3Tfd2gCxJ6TbMSl2ptmdwPBxTsuTnldrJId7jyHJo5LyGbnTuk0vxPC9R6jPIm0vx9CzXOOWAeKkrslXJSTJarZVTUosg7bbdzGNlFFfvnZW+ebQO/P6r2ONlKylWP+T3eJlxtx1a/5OGDYS2nZYeJ5/eSH4nn9ByC8zmZs75P2PIZ/UJ5M37FiqJzji9txZSVXSqkpImpulTNTizA7NxOgxeWJ5uXMfY/iGj2n+kH1XpM2atw1Yvg9X1CyN+CrV8HoC8xto8gpSXqdlJO6J2eM5T03HzHFXcbPtqkueC/i9SupkudoyGP4jLiGKNgnuGMGd7L6Pa0aW6EkL0V2X/pnbA9Vfm/6R3Q/4zVNFhYaAaADpwC8jOblJs8RObk9s+rQ0ANjcaEagqWq2Vb2iSm2VUu6J6Jsrihnhs7426HryK9liZCurUvX1PfYWSsipT9fUu1aLgQBAEAQBY2kCLPXsbxueQXOyeq49PDe38EsKpS8EGTFXcAB56ri3f8A6Cb4hHRYji+7Ic+KOAu54aOJ0A91RfVMu0mWNH2IFLtFHK8sjqGvcBctbICbc7A6jqEstzYLve0jb6EN60TBiDx98rSPUsmP+TM/poP0O1mMPG+x8x/hW6ut5EfPJpLDi/BLhx1p+IEeWoXUo65XLia0QSw5rwWUFQ14u0g/84rsVX12rcHsqyi4+UdqmNT442F0B+csZnM+0AzahheR5hrrfWx9FS6jJxxpNHP6pJxxZtGvXjH5PAPl7CwAgKWvw4Or6aY72smHnYae2dy62Pc1iTivg7WNfJYNkF8F0uUcULACAyuNR5MVopR98Sxnr4XAf7l3cVuzDsg/Q9HhSduBbB+hqlwjzgQGZx2UQ4jSTGwDxJA89DYs+pXbwlK3EnD28HocCMrsGyv25RplxWeffko8R2mjgqmUz2v8YbZ+mUFxIAtv3hdKnpsraXZF8+x1sfpUr8f6sJc+xKrsdghNnyNzfgb43/0tuoqun32+F/ZDT0zIt8R/vg13ZfXOmdI8RyRsIsM4AJsd9gTb3XpOn4sseDjJnq+mYc8aDjJ7PQ1fOmEAQBAdNTUtYLuPkOJVbJyq8ePdNm8IOb0ilq8Rc/8AhHIfqV5HN6vZe+2PCL9WMl58lbVVjY2lziGtAJJJsABqVzIV2Wy0uWWO1LlmGxjtAGraZub/AFH3t/K3j6+y7FHS9c2GyZjcSxaSU5ppHP5AnTyDRoPRdOulRWoow5JeTR7E4DI6ZlTJeJrLljfvPzNLfFybY7vLcqmblQhXKpct+fg1TcmektavOtkpyyrGzGzJ7fYxLTQHuWavBAk/Aee617XtddXpuPXbZ9/hehFbY4oxmzm2tRFYiV0lt7ZCSb/NvH/NF3LKOyW48fsYjKNkdeT13ZXbmOpGV/heN4O8deo6j1AU9Oc4tRs8e5VuxNcwNfoRzBXUTTW0Uj82Y+3uNoGl2gc4t1/jDmj6kKrnQc6Jx9dFHqNbnjTivOjbLxR8+IuJV7IIzJIbNHAC5JO4AcSp8fHlfLtiWcTFnkWdkCDs9tDHWB/dh7SwjM14F7G9jobcCp8zBnjab5TLOf02eLpt7T9jhi2INZWUkd9XmW/kWWH/ALAKfFocsaxljDx3PEtZdrknFIeLYkyniMkl7DQAC7nE7gB7qzi40r59sS3h4k8mfZH+yLs/j0dYxzow5pabOa4C4vuOmikzMKeM0m9pkuf0+eI13PaZRbaVwbW0LeIkzHo172N/Ry6fTK28axv/AJwdfpFW8Sxv13/8LTajaT7E6O8Zka/Nch1i3LbcLa7/AKKnhYEcqMudNFDA6bHMjJ92mi6pp2yMa9pu1wDgehFwufbW4TcH5Ry7a3XNwflGV2/w507GlpsIgXu83WsPofovQ9FhqEm/DPUdArark34Z07K7ate0RVF2vbp3liWO5F9vhPXd5KLP6W2++r+iLqXRnt2U/wBGqr8PiqGZZGteCNDxF+LXDUei5FORbjy+1690cTHybsWf2vXujQ9n+x1H3ZJjDntNjfjyK9dh3q6pSPb4OSr6lM9Ep6ZkYysaGjkArRcO1AEAQEauqxG251PAcz/hVMzMhjV90vPoiSutzekZuoqS45nG5/LoF4bIyLMifdJnVrqUFwQpKlRKBJsotpsPNVA6MHKTu69CruHaqbFIisW0ebUezNYX90Y8tjbvXEZLcxxJ6L0VmRR29/d/HqQxc/BtcC2UihIc/wDayfidbT5RwXIyc+di1DhEsa+eTYUzQuTZJt8kyRNaFAw2fShg6aiFr2lrgHA6EEXBUlc5Qe0NJ+Tznabs6u4zUTu7fvMZ+B3QHgvQYnVlrsuXHuQSpae4GQpa2SGTK8OgljNyDo5p5joujOqLXdHlM2ruT4Z7vsni8n2eJ8o0exrnC3wlwvcDgNxsqON1D9PdKqT+1PX7EN1Kmu6Pk8/7ctnXFzayLhY3bw4giy9LGUJx4ObJcaZ07MY42rgDrgSCwlZxDuduR3heR6hhyos3/i/B4XqeBLHtbX4vwS8WoO/jyXym9wbXANiNRx3lRYeV+ns7iDAy3i2d5BwHBI6GN7i7M5xzSPItuvYNHAa7uJKsZOVPLmopcexby8yefYoRXHojPbc4BUgMr/EL5Swfga03Z68fMleixsdVUqD/AJPVYmKqaFW/5NRs9jTKuESNsHbpGcWu46cuS8zn4jpsfs/B4/qODLHtfs/B24zhvfx5c2Ug3BtmGosbjjotMLL/AE896NMDN/STba8kXBMIjoYXeIuJOZ7yLFx3BrR+Q5lTZN9mbYopfsT5eRb1C1Riv2Mht9h8kUsdTJo55a4D8LWkZR7fW69JRQq6VX8HrcbHVVCq+OTY4/hMNVG0zktYw95cODRYjc5xBsF5vHyLMeyUaltvg8liZVmNdKNS23wfKfFWOywUbe/dYNbk/dNA0GZ3EdArFXTbrp99vBap6TffZ9S7j3O7tD2dlp8NzEkvec0h6kfQbl6GqqNce2J6mmmNUO2Pgg7HTRzUEYytNmmKRthvFwc3mLH1Xm+pOyrI2n8o8l1Z205O03ryi7poGxsaxgytaAGgcAFy7LJWScpeWce22ds3OXlmy7PRfvXD4bho5XG/63HovV9MqddK2e16PS68db9eTZLpHWCAIDhLIGtLjoALlaWTUIuT9DKTb0jJVtYZHF59ByC8NnZUsi1t+PQ7NVSrjorZZSdyqqOjZs4tCyDrmmDQtoxbfBg6qSEzHfkbz4nyW05dnOjOuCT/ANGjB+Nzj1P6KP68n6GFokw0AA0uFG7NmyaJDXFujvdaPkzpPlH2R9kSCK6oxKxsNSp41bRjZyhdI7jb0WNRRnZFxTZ+Cpcx1TE17mEFrgSON7OsdW9DcKxRm3UxahL+DSUIyey+aNFz223sa5O6KNkrDTyi7H/Df7pPBem6P1DX/Zn/AAUsmr/JHle03ZfU0s5noXEbzp+RHEdCvSzrjOOpcnNsqhZHtmtoh0tZiY8D6Vsjt2bxN9SNQubLpFDfHByJ9Cx5Pa2jabLbG1E72zV1msaczYmizb8zxcepVnHwq6fxXJdxen1Y/wCK5PRMTwiOeEwvaMtrDorhePD9oezKro5zNQuIHTUEciDoR5qOyqFke2S2iK2mFke2a2jopK3E75H0jHu/F4mj1C5sukUvxs5M+hY7fGzcbJ7GTyvbPXEWabsiaLNB523k9SrePh10L7EXsXAqx1qCKTt/wwmONzGkgch5K2XSmwuulqmMgZSvcHMayR7/AAt1aA6wGp48QuPDperfqb9dnBh0fVztcvXZ7Ns3s3DSxNDIwHWFzbW66+ju6JmO4SyqgdC/cR7LJk8NrezivopnPo3HK7hYOaR1B0KiuoruWprZBfj13x7bFstcH2XxWocGzObCz7xYwNcR8xuR6WVSHTceD2kU6uk41ctqP9nr2B4UymhbEzcB7q+opLSOlFJLSJ6yZCAIDP7TVtrRD5nf2j/nJef61ktL6Uf5L+FXz3v+DNzTcF5pL1LzeuBG1ZbNT7IbBYS2DPVtXmkyA6cVerhqJq2Sji4YAxtybaNaLuPly8zotqsGdz4NZ2qKPgNbIPB3VP8AMDK/30aPYrsVdHqS+97KbyZPwdU9PikdnxzxT23xujDQ7pcKSXScdrxowsiZYYNtayZ/2eoYaWf8D9zvkdxXAzOlWU/cuUWar1Lx5LHEXljSOW7yVCuO5aLm9rZU4RAXnMVZteuERtljLjDW3bAx1S8aWZYNB6vOntdTY/Srb+ZLSK9l8V4K6Xa98RAqqKaFh0MjS2RjeptrZWrOhTinKEt/BpHJRfYfWMkaHRPEjHC7XDd1HpyXGvxp1P71plpTU1tEtwUUJOEu5eg49TQYZVd4zX4ho7zXv8DI+vSpPycq2HZLRJ7pt72F+dgrpEc0AQBAcBE297C/kEBzQEatoY5haRgeOoQH2loY4xZjGt8gEBIQBAEAQBAEAQHwlYb0tg8+r6zPI9/Nxt5DQfReHzLHba2zt1x7IJEaLUqu+EY2TWtULZkh4m/KwnopaeZBmQha4yWvZx1P8IPFd/Fxfq/sVbbew0uGUbWDTU8Sd58yu3CuMVpIpNtvkuIyAtjUzm1/aRFh0zadsH2iTK10pc7K1ucXDRzNltFcGGyydDSYxRRzsaWh98v44pGHUA9DZYlH0Mr3RTUFdPTyuoaz9sBG6SGYfE5jdC1w4nd7rz+f02KanVxt8l+m96afsWFLE+RoD/BH/wDm07x/qO4+Q081dxumwrfdJbZDZe5eCRjO1VBhz2QTF5kIBLYm3EYO64C6agtFbZoKeaOaMPjIkjcA5p4OaRogKOTC/slR3sPgglIEsYHhZLuZK0fdDvhIHEtK5HV8dWUOS8ot4s/u7WaALxr3sukvCJsstuDhb1G79V3+h5Lhb9NvhlXKhuPcX69ec8IAgCAIAgCAIAgCAIAgCAIAgIGO1GSmkd/CQPM6D81UzZ9lEmSVLc0edMdovGNcnYZLpFHM1RYMaoGzYg4xF4PUXUtD5DMW0Oiq5Wv4uztPNjtW28hp6L2eBOMqlo5d6amaijl0VwhLBj0MmQ247P8A7fOKmKZkMha1srZA4tdkFg9paCQbWuCOC2UtGrRrtkcEbQ0sdMxxky5nOeRlzvebuIbwG4DyWre2ZKzamxrIuYhnJ8i+Ifqq9/8Ain7ksPV/BOpHaKciMVtzsVUVNY6ppwyTvWsDmukawscxuUnxEXabA6aqSMjDR6Dsnhn2Wlhpy4SGNlnOHwuc5xc7L0BdYeS0fkyidtE4Cmfpc+HL8we3L9bKtkadbTJa/wAlo7gvn78nSPhdYhw3gg+xVjFsddsZfJiS3Fo1LTcXX0SEu6KZx2fVsAgCAIAgCAIAgCAIAgCAIAgM9tzLlpbfie0fmf0XM6q9VJfJZxFuww0L15eSOkToH2KhkgWkDlWkjZH2sgzNISEtMMyWM0BkaC3SWO+T+Jp3sPtp/wDV28DL+lLXoytdV3rjydOE14Oh0I0IOhB5EcCvUxkpLaOdJNMv4JQUMbJkbwsmTlNXtjaSSAAtW1FcjyV2H4cZpJKiW7c7O6jbxbHe+YjmTrbkAvNdQ6inalD05L9NOovfqdUJdG4xv0I9iOBC7uJkxvrUospzg4stIXXVk0LGB1lhcmCNWzd7IyMagHM70+G/mR9Fyeq5Krq7V5ZZoht7J68aXji/cVtF8mUaHDX3hYf4R9NF9CwZ91EX8HJtWptElWyMIAgCAIAgCAIAgCAIAgCAIDJ9or7QM+f+0rk9V/BFvD/NmGglXnpRL5YQyqCUTYsqSVQTiZRZNOirtGSHX0ObUaFTV2uLNXHZQVuGNebuBa8aZ26HpmG5y6ePnTq/F8EM6oy8nCGgmbukY7zDmn6XXSXWVr7kQPF9mSmUdQfvxt66u/wtZ9bS/FGVi/JPosHaCHyOMrhuvo0eTd3rvXJyupWXcb0ieFUYeC4YFzH8krOmuomyizhu3OGhHkVYxsqdEtwI5VqS0yq/6fPGbMLZG9fCR58F6CrrkGvvXJWli/8Aqcu6qnaAMj6l2a3kBv8AcLezrdXb9vLMRxX6lph9EIm7y5x1c473Hmf8cF5vJyZ3z7pFuKUVpEpVzIKAusDN4G+v5le+6X/462czJ/3GT10CAIAgCAIAgCAIAgCAIAgCAIDIdpY/7Vh/1APdrv8AC5nU47gv3LWK/uf7HnUMy4LidAnwzqKUTdE+lqdVBOHBukXdNNcKpOJntJjTdRNEbWjoqaYO81vCbQK4sspt7NfB3RlYYJLJFE0Dvp5LrSSMskELQ0ACyZCyD5mWdMH0LUBx0KylyEW+zrbUzP5v9xX0Dp2v08TmZP8AussleIAgCAIAgCAIAgCAIAgCAIAgM32gwZqB5GuUsd7OAJ9iVTzo91X7E1EtTPII5Vwe06OyTHULRwJFInUk+qgnEliy+o5lUnEsLTLWGVVZRIpwJTXKNrRC+DoqIb6raMh5ID32U65NWiNPUreMDXZPwqS4UNy0zMS0a5V2jLPuZZS2YZ57jO3Ti90cTQ0XLQ8m7uVwLfmvRYXS4uScyrZf7G02No2TRAyFznFu8nUjncr0X6Snt7e1aKn1Zb2TQzIXRk3LDbXeR90n0XiOoYzovcfT0OjXPuimcKuTLG48gVUrjuaRIjQYGwimivvyNJ8yLn819ExYdtMV8HKuluxsnKwRBAEAQBAEAQBAEAQBAEAQBARMXpO+p5Yvxse0eZaQD72UdsO+Dj7m0Xppn57lcWuIOhBIPmvP9vodLZyjlWrRlMs6OTVQTXBNGRf0cipTRYjIt6dyqyRJvZMjkUbRG4nY6XRaduzTtK6tsdQrEF6EUipkeOJVmKb4RGVku10cDsjf2jybBo59SrVfTp3PnhEbtUUb7AKQyRh0r7OdrZu4dNdSutHo1PbyVv1UibXYe9g8IzjpvHmuVldFshLdfKJ4ZKl5PAsUfaolO494/cbWOY9F16V2QW/Qhlyem7B41+yDha7fC4X4cF1oPa2VWtM22LwXy1DdxaA/qCbtd6XPuuJ1zE+pV9SPlFrFs0+1+pU10ReBG3e8ho9SvNYNf1L4xL7fbFy9jYsbYAchb2X0FLS0cVnJZAQBAEAQBAEAQBAEAQBAEAQBAeE9pOGGnrnkCzJf2reXjJzD+q/uFx8ivtsfyXa57gZ2F6rSRKmWlJJqq80bpmhonqjYieMi4p3KrIlUicwqJm3cc3tuLLVPkxtGWr8OqWvJjmGU/de0G3kQRddOq2lx1KPPwVrI88FdNg0sgPeSndub4R/lTK+EWu2JE47Rh30Zim0aS5rtNCSV2qbe7UkVJR1wejbP7dtaAyW8bhYaiy6CmmyFpnoeE7Qse0eIG/Vb+DUj7S7GUuIDOR3ctrCVm/pnbuePPXqFHKqMjaM3E86ZsdiFHOGsYJWX0e1wyOH8QOoKxWpR4Yk0z1/B4X/Z2tlAvaxHC1tyklFTi4y8M1T09og0FC4VJDtWxjM0881w3219lwsPpn0spy9F4Llt/dVpeX5L9egKQQBAEAQBAEAQBAEAQBAEAQBAEBjO1HZ81VGZIxeWG72gb3N07xvsLjq3qq+RV3x2vKJap9rPEaeRcqSLSLKmkVecdm6Zf0E6pWRJYsuYJ1VlEk7iY2oUXYZ7j6ZjZY7UGyBVvdzU0IxNGZXEseLSWx6nnw9F0qsZPlleU/YtNhntc50stnPJtc8B0XexakocIp2Ntm1kwGnrfDIwHk4Czh5O3hWJRTWjTbKbEOzmSE3opnA7wx58PuB+nqtO1x/EztESLaitontiq4HtBIAkbqw68xuW6b9TVnpmEV5laCeIut0CyWTAQBAEAQBAEAQBAEAQBAEAQBAEAQBAEB4j2lbIGjl+0QNP2eQ6gDSJ53tPJh4cibclz8int5Xgs1T3wzJ08i58kTouqGRU7ESIu4HKpJEiJsaiZsSGqNmSLizT3T8u+ympa71s0l4PNZBzXej44KfqSMNrnxHweqvY8nvRDYjZYDtsIf3gcOoF1cIjUYVt9Tvfd0rW/MQPzQFu/G4anRpa8c7goCyoJms3DRAW0cgcLhbGCFtBUPjpZpIi0PYxz25hdpLRfKfO1vVAS6V7ixpcMri0FwHAkahAdqAIAgCAIAgCAIAgCAIAgCAIAgCA6qqmZKx0cjQ9jgWua4XDgd4IWGtrQPD9uNi30DzLFeSmJ0dvdFc6Nk6a2DvfXfzr8dx5XgtV2J8Mp6CoGi5dkCyjRUcwsqM4slRYxyhQNMydrZVq4mTnnWNPYMjtVh0cYztvmcd3BdPDtnL7WV7YJGeppMpXXot7H8FacNm1w/EIHwgFrC7dqAugpxfggaaNNSYLSTQkPiidcfhF/NZ2YIWDbOxU5JjBbfkTb2QF6Zi3cVkFphmKc0BX4riXf1DKZpu0ESTWP3Wm7GH5nC/k0oDYsOgWxg+oAgCAIAgCAIAgCAIAgCAIAgCAIAgOL2BwIIBBFiCLgg7wRxQHmm1HZj4jLQEMO8wONmH/AMbvu/KdOoVK7EUuYk9d2vJhpHy07+7qI3wuvaz2kX+U7nDqFyrsaUfKLcbE/UsIMQB4qlKpolTJsdWFC6zKZ3sqQtHEyVu0UHex3G9u5T40nBmli2jIOYRvFl1O5MrdrPjTy0W6k14HaaXZiKvmOWmD3ji4j9mPmedB5b1ZrstlwiKUYryen0Ox8uQd9UHPx7tgyDoM2p89FegnrkgevQ7XbIO4VJ9YwfycFtowSabZVoBzyyP+XKwefE/VNA69ndjY6Rznd7JMSc15MtyebiB4imgaZZAQBAEAQBAEAQBAEAQBAEAQBAEAQBAEAQHRWUccrCyVjJWne17Q5p9CsNJ+QnoymIdm1HJcxiSnP+m85f6H3HtZV5YlUvQkVskU1R2Yyj91VNI4CSIg/wBTXf2qtLp0X4ZKsl+qIx7P60bpIHfzPH9ihl01+jN1lL2O2PYGsO98A/mef7Vj/pb90ZeUvYlwdmhP76dvlHHr/U4/opodO15kaPJWuEXeG9n9DEbmLvnc5TmH9OjforcMauPoQu2TNPHGGgNaA0DQAAAAcgArBGckAQBAEAQBAEAQBAEAQBAEAQBAEAQBAEAQBAEAQBAEAQBAEAQBAEAQBAEAQBAEAQBAEAQBAEAQBAEAQBAEAQBAEAQBAEAQBAEAQBAEAQBAEAQBAEAQBAEAQBAEAQBAEAQBAEAQBAEAQBAEAQBAEAQBAEAQBAEAQBAEAQBAEAQBAEAQBAEAQBAEAQBAEAQBAE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84" name="Picture 12" descr="http://maestroviejo.files.wordpress.com/2011/10/err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890131"/>
            <a:ext cx="2438410" cy="188270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1.bp.blogspot.com/-ZFzA6Wkbcjg/UIRhjKajoHI/AAAAAAAAAhk/OVc61vn8om8/s1600/gastos%2BInnecesari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98738">
            <a:off x="6186660" y="4097839"/>
            <a:ext cx="1724858" cy="244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0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084"/>
                                        </p:tgtEl>
                                        <p:attrNameLst>
                                          <p:attrName>style.visibility</p:attrName>
                                        </p:attrNameLst>
                                      </p:cBhvr>
                                      <p:to>
                                        <p:strVal val="visible"/>
                                      </p:to>
                                    </p:set>
                                    <p:animEffect transition="in" filter="wipe(down)">
                                      <p:cBhvr>
                                        <p:cTn id="17" dur="580">
                                          <p:stCondLst>
                                            <p:cond delay="0"/>
                                          </p:stCondLst>
                                        </p:cTn>
                                        <p:tgtEl>
                                          <p:spTgt spid="3084"/>
                                        </p:tgtEl>
                                      </p:cBhvr>
                                    </p:animEffect>
                                    <p:anim calcmode="lin" valueType="num">
                                      <p:cBhvr>
                                        <p:cTn id="18" dur="1822" tmFilter="0,0; 0.14,0.36; 0.43,0.73; 0.71,0.91; 1.0,1.0">
                                          <p:stCondLst>
                                            <p:cond delay="0"/>
                                          </p:stCondLst>
                                        </p:cTn>
                                        <p:tgtEl>
                                          <p:spTgt spid="308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08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08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08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084"/>
                                        </p:tgtEl>
                                        <p:attrNameLst>
                                          <p:attrName>ppt_y</p:attrName>
                                        </p:attrNameLst>
                                      </p:cBhvr>
                                      <p:tavLst>
                                        <p:tav tm="0" fmla="#ppt_y-sin(pi*$)/81">
                                          <p:val>
                                            <p:fltVal val="0"/>
                                          </p:val>
                                        </p:tav>
                                        <p:tav tm="100000">
                                          <p:val>
                                            <p:fltVal val="1"/>
                                          </p:val>
                                        </p:tav>
                                      </p:tavLst>
                                    </p:anim>
                                    <p:animScale>
                                      <p:cBhvr>
                                        <p:cTn id="23" dur="26">
                                          <p:stCondLst>
                                            <p:cond delay="650"/>
                                          </p:stCondLst>
                                        </p:cTn>
                                        <p:tgtEl>
                                          <p:spTgt spid="3084"/>
                                        </p:tgtEl>
                                      </p:cBhvr>
                                      <p:to x="100000" y="60000"/>
                                    </p:animScale>
                                    <p:animScale>
                                      <p:cBhvr>
                                        <p:cTn id="24" dur="166" decel="50000">
                                          <p:stCondLst>
                                            <p:cond delay="676"/>
                                          </p:stCondLst>
                                        </p:cTn>
                                        <p:tgtEl>
                                          <p:spTgt spid="3084"/>
                                        </p:tgtEl>
                                      </p:cBhvr>
                                      <p:to x="100000" y="100000"/>
                                    </p:animScale>
                                    <p:animScale>
                                      <p:cBhvr>
                                        <p:cTn id="25" dur="26">
                                          <p:stCondLst>
                                            <p:cond delay="1312"/>
                                          </p:stCondLst>
                                        </p:cTn>
                                        <p:tgtEl>
                                          <p:spTgt spid="3084"/>
                                        </p:tgtEl>
                                      </p:cBhvr>
                                      <p:to x="100000" y="80000"/>
                                    </p:animScale>
                                    <p:animScale>
                                      <p:cBhvr>
                                        <p:cTn id="26" dur="166" decel="50000">
                                          <p:stCondLst>
                                            <p:cond delay="1338"/>
                                          </p:stCondLst>
                                        </p:cTn>
                                        <p:tgtEl>
                                          <p:spTgt spid="3084"/>
                                        </p:tgtEl>
                                      </p:cBhvr>
                                      <p:to x="100000" y="100000"/>
                                    </p:animScale>
                                    <p:animScale>
                                      <p:cBhvr>
                                        <p:cTn id="27" dur="26">
                                          <p:stCondLst>
                                            <p:cond delay="1642"/>
                                          </p:stCondLst>
                                        </p:cTn>
                                        <p:tgtEl>
                                          <p:spTgt spid="3084"/>
                                        </p:tgtEl>
                                      </p:cBhvr>
                                      <p:to x="100000" y="90000"/>
                                    </p:animScale>
                                    <p:animScale>
                                      <p:cBhvr>
                                        <p:cTn id="28" dur="166" decel="50000">
                                          <p:stCondLst>
                                            <p:cond delay="1668"/>
                                          </p:stCondLst>
                                        </p:cTn>
                                        <p:tgtEl>
                                          <p:spTgt spid="3084"/>
                                        </p:tgtEl>
                                      </p:cBhvr>
                                      <p:to x="100000" y="100000"/>
                                    </p:animScale>
                                    <p:animScale>
                                      <p:cBhvr>
                                        <p:cTn id="29" dur="26">
                                          <p:stCondLst>
                                            <p:cond delay="1808"/>
                                          </p:stCondLst>
                                        </p:cTn>
                                        <p:tgtEl>
                                          <p:spTgt spid="3084"/>
                                        </p:tgtEl>
                                      </p:cBhvr>
                                      <p:to x="100000" y="95000"/>
                                    </p:animScale>
                                    <p:animScale>
                                      <p:cBhvr>
                                        <p:cTn id="30" dur="166" decel="50000">
                                          <p:stCondLst>
                                            <p:cond delay="1834"/>
                                          </p:stCondLst>
                                        </p:cTn>
                                        <p:tgtEl>
                                          <p:spTgt spid="308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86"/>
                                        </p:tgtEl>
                                        <p:attrNameLst>
                                          <p:attrName>style.visibility</p:attrName>
                                        </p:attrNameLst>
                                      </p:cBhvr>
                                      <p:to>
                                        <p:strVal val="visible"/>
                                      </p:to>
                                    </p:set>
                                    <p:anim calcmode="lin" valueType="num">
                                      <p:cBhvr additive="base">
                                        <p:cTn id="35" dur="500" fill="hold"/>
                                        <p:tgtEl>
                                          <p:spTgt spid="3086"/>
                                        </p:tgtEl>
                                        <p:attrNameLst>
                                          <p:attrName>ppt_x</p:attrName>
                                        </p:attrNameLst>
                                      </p:cBhvr>
                                      <p:tavLst>
                                        <p:tav tm="0">
                                          <p:val>
                                            <p:strVal val="#ppt_x"/>
                                          </p:val>
                                        </p:tav>
                                        <p:tav tm="100000">
                                          <p:val>
                                            <p:strVal val="#ppt_x"/>
                                          </p:val>
                                        </p:tav>
                                      </p:tavLst>
                                    </p:anim>
                                    <p:anim calcmode="lin" valueType="num">
                                      <p:cBhvr additive="base">
                                        <p:cTn id="36"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1844824"/>
            <a:ext cx="7632848" cy="4418856"/>
          </a:xfrm>
        </p:spPr>
        <p:txBody>
          <a:bodyPr>
            <a:noAutofit/>
          </a:bodyPr>
          <a:lstStyle/>
          <a:p>
            <a:pPr algn="l"/>
            <a:r>
              <a:rPr lang="es-MX" sz="2000" dirty="0" smtClean="0">
                <a:solidFill>
                  <a:schemeClr val="bg2">
                    <a:lumMod val="10000"/>
                  </a:schemeClr>
                </a:solidFill>
                <a:latin typeface="Baskerville Old Face" panose="02020602080505020303" pitchFamily="18" charset="0"/>
              </a:rPr>
              <a:t/>
            </a:r>
            <a:br>
              <a:rPr lang="es-MX" sz="2000" dirty="0" smtClean="0">
                <a:solidFill>
                  <a:schemeClr val="bg2">
                    <a:lumMod val="10000"/>
                  </a:schemeClr>
                </a:solidFill>
                <a:latin typeface="Baskerville Old Face" panose="02020602080505020303" pitchFamily="18" charset="0"/>
              </a:rPr>
            </a:br>
            <a:endParaRPr lang="es-MX" sz="2000" i="1" dirty="0">
              <a:solidFill>
                <a:schemeClr val="bg2">
                  <a:lumMod val="10000"/>
                </a:schemeClr>
              </a:solidFill>
              <a:latin typeface="Baskerville Old Face" panose="02020602080505020303" pitchFamily="18" charset="0"/>
            </a:endParaRPr>
          </a:p>
        </p:txBody>
      </p:sp>
      <p:pic>
        <p:nvPicPr>
          <p:cNvPr id="4098" name="Picture 2" descr="https://encrypted-tbn0.gstatic.com/images?q=tbn:ANd9GcQFWb75mU89zorHViXpS7Y0qZksc5JKIb8sE1PqfgbCrqufOi89x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88640"/>
            <a:ext cx="1872207"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051720" y="755411"/>
            <a:ext cx="3607078" cy="646331"/>
          </a:xfrm>
          <a:prstGeom prst="rect">
            <a:avLst/>
          </a:prstGeom>
          <a:noFill/>
        </p:spPr>
        <p:txBody>
          <a:bodyPr wrap="none" rtlCol="0">
            <a:spAutoFit/>
          </a:bodyPr>
          <a:lstStyle/>
          <a:p>
            <a:r>
              <a:rPr lang="es-MX" sz="3600" dirty="0" smtClean="0"/>
              <a:t>¿Qué debo hacer?</a:t>
            </a:r>
            <a:endParaRPr lang="es-MX" sz="3600" dirty="0"/>
          </a:p>
        </p:txBody>
      </p:sp>
      <p:sp>
        <p:nvSpPr>
          <p:cNvPr id="6" name="5 CuadroTexto"/>
          <p:cNvSpPr txBox="1"/>
          <p:nvPr/>
        </p:nvSpPr>
        <p:spPr>
          <a:xfrm>
            <a:off x="611560" y="2414791"/>
            <a:ext cx="6673622" cy="707886"/>
          </a:xfrm>
          <a:prstGeom prst="rect">
            <a:avLst/>
          </a:prstGeom>
          <a:noFill/>
        </p:spPr>
        <p:txBody>
          <a:bodyPr wrap="none" rtlCol="0">
            <a:spAutoFit/>
          </a:bodyPr>
          <a:lstStyle/>
          <a:p>
            <a:r>
              <a:rPr lang="es-MX" sz="2000" dirty="0" smtClean="0">
                <a:solidFill>
                  <a:schemeClr val="bg2">
                    <a:lumMod val="10000"/>
                  </a:schemeClr>
                </a:solidFill>
                <a:latin typeface="Baskerville Old Face" panose="02020602080505020303" pitchFamily="18" charset="0"/>
              </a:rPr>
              <a:t>1.- </a:t>
            </a:r>
            <a:r>
              <a:rPr lang="es-MX" sz="2000" b="1" i="1" dirty="0" smtClean="0">
                <a:solidFill>
                  <a:schemeClr val="bg2">
                    <a:lumMod val="10000"/>
                  </a:schemeClr>
                </a:solidFill>
                <a:latin typeface="Baskerville Old Face" panose="02020602080505020303" pitchFamily="18" charset="0"/>
              </a:rPr>
              <a:t>Análisis en toda la organización:  </a:t>
            </a:r>
            <a:r>
              <a:rPr lang="es-MX" sz="2000" dirty="0" smtClean="0">
                <a:solidFill>
                  <a:schemeClr val="bg2">
                    <a:lumMod val="10000"/>
                  </a:schemeClr>
                </a:solidFill>
                <a:latin typeface="Baskerville Old Face" panose="02020602080505020303" pitchFamily="18" charset="0"/>
              </a:rPr>
              <a:t>Detectar áreas, secciones o </a:t>
            </a:r>
          </a:p>
          <a:p>
            <a:r>
              <a:rPr lang="es-MX" sz="2000" dirty="0" smtClean="0">
                <a:solidFill>
                  <a:schemeClr val="bg2">
                    <a:lumMod val="10000"/>
                  </a:schemeClr>
                </a:solidFill>
                <a:latin typeface="Baskerville Old Face" panose="02020602080505020303" pitchFamily="18" charset="0"/>
              </a:rPr>
              <a:t>departamentos.</a:t>
            </a:r>
            <a:endParaRPr lang="es-MX" sz="2000" dirty="0"/>
          </a:p>
        </p:txBody>
      </p:sp>
      <p:sp>
        <p:nvSpPr>
          <p:cNvPr id="7" name="6 CuadroTexto"/>
          <p:cNvSpPr txBox="1"/>
          <p:nvPr/>
        </p:nvSpPr>
        <p:spPr>
          <a:xfrm>
            <a:off x="628368" y="3573016"/>
            <a:ext cx="6681637" cy="984885"/>
          </a:xfrm>
          <a:prstGeom prst="rect">
            <a:avLst/>
          </a:prstGeom>
          <a:noFill/>
        </p:spPr>
        <p:txBody>
          <a:bodyPr wrap="none" rtlCol="0">
            <a:spAutoFit/>
          </a:bodyPr>
          <a:lstStyle/>
          <a:p>
            <a:r>
              <a:rPr lang="es-MX" sz="2000" dirty="0" smtClean="0">
                <a:solidFill>
                  <a:schemeClr val="bg2">
                    <a:lumMod val="10000"/>
                  </a:schemeClr>
                </a:solidFill>
                <a:latin typeface="Baskerville Old Face" panose="02020602080505020303" pitchFamily="18" charset="0"/>
              </a:rPr>
              <a:t>2.- </a:t>
            </a:r>
            <a:r>
              <a:rPr lang="es-MX" sz="2000" b="1" i="1" dirty="0" smtClean="0">
                <a:solidFill>
                  <a:schemeClr val="bg2">
                    <a:lumMod val="10000"/>
                  </a:schemeClr>
                </a:solidFill>
                <a:latin typeface="Baskerville Old Face" panose="02020602080505020303" pitchFamily="18" charset="0"/>
              </a:rPr>
              <a:t>Análisis de tareas y procesos:  </a:t>
            </a:r>
            <a:r>
              <a:rPr lang="es-MX" sz="2000" dirty="0" smtClean="0">
                <a:solidFill>
                  <a:schemeClr val="bg2">
                    <a:lumMod val="10000"/>
                  </a:schemeClr>
                </a:solidFill>
                <a:latin typeface="Baskerville Old Face" panose="02020602080505020303" pitchFamily="18" charset="0"/>
              </a:rPr>
              <a:t>Importancia y rendimiento de </a:t>
            </a:r>
          </a:p>
          <a:p>
            <a:r>
              <a:rPr lang="es-MX" sz="2000" dirty="0" smtClean="0">
                <a:solidFill>
                  <a:schemeClr val="bg2">
                    <a:lumMod val="10000"/>
                  </a:schemeClr>
                </a:solidFill>
                <a:latin typeface="Baskerville Old Face" panose="02020602080505020303" pitchFamily="18" charset="0"/>
              </a:rPr>
              <a:t>la capacitación</a:t>
            </a:r>
            <a:r>
              <a:rPr lang="es-MX" dirty="0" smtClean="0">
                <a:solidFill>
                  <a:schemeClr val="bg2">
                    <a:lumMod val="10000"/>
                  </a:schemeClr>
                </a:solidFill>
                <a:latin typeface="Baskerville Old Face" panose="02020602080505020303" pitchFamily="18" charset="0"/>
              </a:rPr>
              <a:t>.</a:t>
            </a:r>
            <a:br>
              <a:rPr lang="es-MX" dirty="0" smtClean="0">
                <a:solidFill>
                  <a:schemeClr val="bg2">
                    <a:lumMod val="10000"/>
                  </a:schemeClr>
                </a:solidFill>
                <a:latin typeface="Baskerville Old Face" panose="02020602080505020303" pitchFamily="18" charset="0"/>
              </a:rPr>
            </a:br>
            <a:endParaRPr lang="es-MX" dirty="0"/>
          </a:p>
        </p:txBody>
      </p:sp>
      <p:sp>
        <p:nvSpPr>
          <p:cNvPr id="8" name="7 CuadroTexto"/>
          <p:cNvSpPr txBox="1"/>
          <p:nvPr/>
        </p:nvSpPr>
        <p:spPr>
          <a:xfrm>
            <a:off x="592912" y="4719409"/>
            <a:ext cx="7832593" cy="707886"/>
          </a:xfrm>
          <a:prstGeom prst="rect">
            <a:avLst/>
          </a:prstGeom>
          <a:noFill/>
        </p:spPr>
        <p:txBody>
          <a:bodyPr wrap="none" rtlCol="0">
            <a:spAutoFit/>
          </a:bodyPr>
          <a:lstStyle/>
          <a:p>
            <a:r>
              <a:rPr lang="es-MX" sz="2000" dirty="0" smtClean="0">
                <a:solidFill>
                  <a:schemeClr val="bg2">
                    <a:lumMod val="10000"/>
                  </a:schemeClr>
                </a:solidFill>
                <a:latin typeface="Baskerville Old Face" panose="02020602080505020303" pitchFamily="18" charset="0"/>
              </a:rPr>
              <a:t>3.- </a:t>
            </a:r>
            <a:r>
              <a:rPr lang="es-MX" sz="2000" b="1" i="1" dirty="0" smtClean="0">
                <a:solidFill>
                  <a:schemeClr val="bg2">
                    <a:lumMod val="10000"/>
                  </a:schemeClr>
                </a:solidFill>
                <a:latin typeface="Baskerville Old Face" panose="02020602080505020303" pitchFamily="18" charset="0"/>
              </a:rPr>
              <a:t>Análisis de la persona: </a:t>
            </a:r>
            <a:r>
              <a:rPr lang="es-MX" sz="2000" dirty="0" smtClean="0">
                <a:solidFill>
                  <a:schemeClr val="bg2">
                    <a:lumMod val="10000"/>
                  </a:schemeClr>
                </a:solidFill>
                <a:latin typeface="Baskerville Old Face" panose="02020602080505020303" pitchFamily="18" charset="0"/>
              </a:rPr>
              <a:t>¿A quién se necesita evaluar? </a:t>
            </a:r>
          </a:p>
          <a:p>
            <a:r>
              <a:rPr lang="es-MX" sz="2000" dirty="0" smtClean="0">
                <a:solidFill>
                  <a:schemeClr val="bg2">
                    <a:lumMod val="10000"/>
                  </a:schemeClr>
                </a:solidFill>
                <a:latin typeface="Baskerville Old Face" panose="02020602080505020303" pitchFamily="18" charset="0"/>
              </a:rPr>
              <a:t>¿Qué clase de capacitación necesita?. </a:t>
            </a:r>
            <a:r>
              <a:rPr lang="es-MX" sz="2000" i="1" dirty="0" smtClean="0">
                <a:solidFill>
                  <a:schemeClr val="bg2">
                    <a:lumMod val="10000"/>
                  </a:schemeClr>
                </a:solidFill>
                <a:latin typeface="Baskerville Old Face" panose="02020602080505020303" pitchFamily="18" charset="0"/>
              </a:rPr>
              <a:t>Búsqueda de estándares establecidos.</a:t>
            </a:r>
            <a:endParaRPr lang="es-MX" sz="2000" dirty="0"/>
          </a:p>
        </p:txBody>
      </p:sp>
    </p:spTree>
    <p:extLst>
      <p:ext uri="{BB962C8B-B14F-4D97-AF65-F5344CB8AC3E}">
        <p14:creationId xmlns:p14="http://schemas.microsoft.com/office/powerpoint/2010/main" val="109869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745152"/>
          </a:xfrm>
        </p:spPr>
        <p:txBody>
          <a:bodyPr>
            <a:normAutofit fontScale="90000"/>
          </a:bodyPr>
          <a:lstStyle/>
          <a:p>
            <a:r>
              <a:rPr lang="es-MX" dirty="0" smtClean="0"/>
              <a:t>Objetivos:</a:t>
            </a:r>
            <a:endParaRPr lang="es-MX" dirty="0"/>
          </a:p>
        </p:txBody>
      </p:sp>
      <p:sp>
        <p:nvSpPr>
          <p:cNvPr id="3" name="2 Marcador de contenido"/>
          <p:cNvSpPr>
            <a:spLocks noGrp="1"/>
          </p:cNvSpPr>
          <p:nvPr>
            <p:ph idx="1"/>
          </p:nvPr>
        </p:nvSpPr>
        <p:spPr>
          <a:xfrm>
            <a:off x="1043492" y="1916832"/>
            <a:ext cx="6777317" cy="3915797"/>
          </a:xfrm>
        </p:spPr>
        <p:txBody>
          <a:bodyPr>
            <a:normAutofit fontScale="92500" lnSpcReduction="20000"/>
          </a:bodyPr>
          <a:lstStyle/>
          <a:p>
            <a:r>
              <a:rPr lang="es-MX" dirty="0" smtClean="0"/>
              <a:t>Brindar una capacitación de calidad para el mejoramiento del grupo en cuanto al tema de capacitación.</a:t>
            </a:r>
          </a:p>
          <a:p>
            <a:r>
              <a:rPr lang="es-MX" dirty="0" smtClean="0"/>
              <a:t>Mejorar y desarrollar aptitudes y aptitudes de los compañeros para que brinden una mejor capacitación</a:t>
            </a:r>
          </a:p>
          <a:p>
            <a:r>
              <a:rPr lang="es-MX" dirty="0" smtClean="0"/>
              <a:t>Servir de guía y fomentar el aprendizaje grupal.</a:t>
            </a:r>
          </a:p>
          <a:p>
            <a:r>
              <a:rPr lang="es-MX" dirty="0" smtClean="0"/>
              <a:t>Brindar buena información para optimizar el conocimiento.</a:t>
            </a:r>
          </a:p>
          <a:p>
            <a:r>
              <a:rPr lang="es-MX" dirty="0" smtClean="0"/>
              <a:t>Propiciar herramientas para brindar una </a:t>
            </a:r>
            <a:r>
              <a:rPr lang="es-MX" smtClean="0"/>
              <a:t>buena capacitación</a:t>
            </a:r>
            <a:endParaRPr lang="es-MX" dirty="0" smtClean="0"/>
          </a:p>
          <a:p>
            <a:endParaRPr lang="es-MX" dirty="0"/>
          </a:p>
        </p:txBody>
      </p:sp>
    </p:spTree>
    <p:extLst>
      <p:ext uri="{BB962C8B-B14F-4D97-AF65-F5344CB8AC3E}">
        <p14:creationId xmlns:p14="http://schemas.microsoft.com/office/powerpoint/2010/main" val="2608280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ltonivel.com.mx/assets/images/Estructura_V2/Consultoria/Management/gerentes_inep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88640"/>
            <a:ext cx="2880320" cy="194616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827584" y="413217"/>
            <a:ext cx="4464496" cy="1077218"/>
          </a:xfrm>
          <a:prstGeom prst="rect">
            <a:avLst/>
          </a:prstGeom>
          <a:noFill/>
        </p:spPr>
        <p:txBody>
          <a:bodyPr wrap="square" rtlCol="0">
            <a:spAutoFit/>
          </a:bodyPr>
          <a:lstStyle/>
          <a:p>
            <a:r>
              <a:rPr lang="es-MX" sz="3200" dirty="0" smtClean="0"/>
              <a:t>¿Dónde y cómo obtengo dicha información?</a:t>
            </a:r>
            <a:endParaRPr lang="es-MX" sz="3200" dirty="0"/>
          </a:p>
        </p:txBody>
      </p:sp>
      <p:sp>
        <p:nvSpPr>
          <p:cNvPr id="6" name="5 CuadroTexto"/>
          <p:cNvSpPr txBox="1"/>
          <p:nvPr/>
        </p:nvSpPr>
        <p:spPr>
          <a:xfrm>
            <a:off x="2746378" y="2291129"/>
            <a:ext cx="3534878" cy="523220"/>
          </a:xfrm>
          <a:prstGeom prst="rect">
            <a:avLst/>
          </a:prstGeom>
          <a:noFill/>
        </p:spPr>
        <p:txBody>
          <a:bodyPr wrap="none" rtlCol="0">
            <a:spAutoFit/>
          </a:bodyPr>
          <a:lstStyle/>
          <a:p>
            <a:r>
              <a:rPr lang="es-MX" sz="2800" dirty="0" smtClean="0"/>
              <a:t>Técnicas recomendadas</a:t>
            </a:r>
            <a:endParaRPr lang="es-MX" sz="2000" dirty="0"/>
          </a:p>
        </p:txBody>
      </p:sp>
      <p:sp>
        <p:nvSpPr>
          <p:cNvPr id="7" name="6 Elipse"/>
          <p:cNvSpPr/>
          <p:nvPr/>
        </p:nvSpPr>
        <p:spPr>
          <a:xfrm>
            <a:off x="644352" y="2993072"/>
            <a:ext cx="237626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t>Observación directa</a:t>
            </a:r>
            <a:endParaRPr lang="es-MX" sz="2000" dirty="0"/>
          </a:p>
        </p:txBody>
      </p:sp>
      <p:sp>
        <p:nvSpPr>
          <p:cNvPr id="9" name="8 Elipse"/>
          <p:cNvSpPr/>
          <p:nvPr/>
        </p:nvSpPr>
        <p:spPr>
          <a:xfrm>
            <a:off x="377280" y="4145200"/>
            <a:ext cx="2376264" cy="11521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000" dirty="0" smtClean="0"/>
              <a:t>Entrevistas</a:t>
            </a:r>
            <a:endParaRPr lang="es-MX" sz="2000" dirty="0"/>
          </a:p>
        </p:txBody>
      </p:sp>
      <p:sp>
        <p:nvSpPr>
          <p:cNvPr id="10" name="9 Elipse"/>
          <p:cNvSpPr/>
          <p:nvPr/>
        </p:nvSpPr>
        <p:spPr>
          <a:xfrm>
            <a:off x="2915816" y="2950408"/>
            <a:ext cx="2376264" cy="11521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2000" dirty="0" smtClean="0"/>
              <a:t>Encuestas a jefes</a:t>
            </a:r>
            <a:endParaRPr lang="es-MX" sz="2000" dirty="0"/>
          </a:p>
        </p:txBody>
      </p:sp>
      <p:sp>
        <p:nvSpPr>
          <p:cNvPr id="11" name="10 Elipse"/>
          <p:cNvSpPr/>
          <p:nvPr/>
        </p:nvSpPr>
        <p:spPr>
          <a:xfrm>
            <a:off x="2752216" y="4184064"/>
            <a:ext cx="2376264" cy="115212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sz="2000" dirty="0" smtClean="0"/>
              <a:t>Análisis de problemas</a:t>
            </a:r>
            <a:endParaRPr lang="es-MX" sz="2000" dirty="0"/>
          </a:p>
        </p:txBody>
      </p:sp>
      <p:sp>
        <p:nvSpPr>
          <p:cNvPr id="12" name="11 Elipse"/>
          <p:cNvSpPr/>
          <p:nvPr/>
        </p:nvSpPr>
        <p:spPr>
          <a:xfrm>
            <a:off x="4986828" y="3995304"/>
            <a:ext cx="1260140" cy="115212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sz="2000" dirty="0" smtClean="0"/>
              <a:t>Lluvia de ideas</a:t>
            </a:r>
          </a:p>
        </p:txBody>
      </p:sp>
      <p:sp>
        <p:nvSpPr>
          <p:cNvPr id="13" name="12 Elipse"/>
          <p:cNvSpPr/>
          <p:nvPr/>
        </p:nvSpPr>
        <p:spPr>
          <a:xfrm>
            <a:off x="4589946" y="5021852"/>
            <a:ext cx="1257984" cy="115212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sz="2000" dirty="0" smtClean="0"/>
              <a:t>Ley de </a:t>
            </a:r>
            <a:r>
              <a:rPr lang="es-MX" sz="2000" dirty="0"/>
              <a:t>P</a:t>
            </a:r>
            <a:r>
              <a:rPr lang="es-MX" sz="2000" dirty="0" smtClean="0"/>
              <a:t>areto</a:t>
            </a:r>
          </a:p>
          <a:p>
            <a:pPr algn="ctr"/>
            <a:r>
              <a:rPr lang="es-MX" sz="2000" dirty="0" smtClean="0"/>
              <a:t>80/20</a:t>
            </a:r>
            <a:endParaRPr lang="es-MX" sz="2000" dirty="0"/>
          </a:p>
        </p:txBody>
      </p:sp>
      <p:sp>
        <p:nvSpPr>
          <p:cNvPr id="14" name="13 Elipse"/>
          <p:cNvSpPr/>
          <p:nvPr/>
        </p:nvSpPr>
        <p:spPr>
          <a:xfrm>
            <a:off x="5292080" y="3047176"/>
            <a:ext cx="2376264" cy="11521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000" dirty="0" smtClean="0"/>
              <a:t>Evaluación psicológica</a:t>
            </a:r>
            <a:endParaRPr lang="es-MX" sz="2000" dirty="0"/>
          </a:p>
        </p:txBody>
      </p:sp>
      <p:sp>
        <p:nvSpPr>
          <p:cNvPr id="15" name="14 Elipse"/>
          <p:cNvSpPr/>
          <p:nvPr/>
        </p:nvSpPr>
        <p:spPr>
          <a:xfrm>
            <a:off x="6269568" y="4109000"/>
            <a:ext cx="2376264" cy="11521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2000" dirty="0" smtClean="0"/>
              <a:t>Evaluación  de desempeño</a:t>
            </a:r>
            <a:endParaRPr lang="es-MX" sz="2000" dirty="0"/>
          </a:p>
        </p:txBody>
      </p:sp>
      <p:sp>
        <p:nvSpPr>
          <p:cNvPr id="16" name="15 Elipse"/>
          <p:cNvSpPr/>
          <p:nvPr/>
        </p:nvSpPr>
        <p:spPr>
          <a:xfrm>
            <a:off x="2610564" y="5631472"/>
            <a:ext cx="2376264" cy="11521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000" dirty="0" smtClean="0"/>
              <a:t>Descripción de puestos</a:t>
            </a:r>
            <a:endParaRPr lang="es-MX" sz="2000" dirty="0"/>
          </a:p>
        </p:txBody>
      </p:sp>
      <p:sp>
        <p:nvSpPr>
          <p:cNvPr id="17" name="16 Elipse"/>
          <p:cNvSpPr/>
          <p:nvPr/>
        </p:nvSpPr>
        <p:spPr>
          <a:xfrm>
            <a:off x="6269568" y="5261128"/>
            <a:ext cx="2376264" cy="10508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000" dirty="0" smtClean="0"/>
              <a:t>Reuniones de trabajo</a:t>
            </a:r>
            <a:endParaRPr lang="es-MX" sz="2000" dirty="0"/>
          </a:p>
        </p:txBody>
      </p:sp>
      <p:sp>
        <p:nvSpPr>
          <p:cNvPr id="18" name="17 Elipse"/>
          <p:cNvSpPr/>
          <p:nvPr/>
        </p:nvSpPr>
        <p:spPr>
          <a:xfrm>
            <a:off x="131128" y="5253800"/>
            <a:ext cx="2627784" cy="11521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000" dirty="0" smtClean="0"/>
              <a:t>Conflictos (colegas, jefes, subordinados)</a:t>
            </a:r>
            <a:endParaRPr lang="es-MX" sz="2000" dirty="0"/>
          </a:p>
        </p:txBody>
      </p:sp>
    </p:spTree>
    <p:extLst>
      <p:ext uri="{BB962C8B-B14F-4D97-AF65-F5344CB8AC3E}">
        <p14:creationId xmlns:p14="http://schemas.microsoft.com/office/powerpoint/2010/main" val="111311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a:off x="1043608" y="188640"/>
            <a:ext cx="6580584" cy="1243608"/>
          </a:xfrm>
        </p:spPr>
        <p:txBody>
          <a:bodyPr>
            <a:normAutofit/>
          </a:bodyPr>
          <a:lstStyle/>
          <a:p>
            <a:pPr algn="ctr"/>
            <a:r>
              <a:rPr lang="es-MX" dirty="0" smtClean="0"/>
              <a:t>Objetivos</a:t>
            </a:r>
            <a:endParaRPr lang="es-MX" dirty="0"/>
          </a:p>
        </p:txBody>
      </p:sp>
      <p:pic>
        <p:nvPicPr>
          <p:cNvPr id="6146" name="Picture 2" descr="http://definicion.mx/wp-content/uploads/2013/03/objeti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340768"/>
            <a:ext cx="2807221" cy="2807221"/>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83568" y="3212976"/>
            <a:ext cx="3556423" cy="461665"/>
          </a:xfrm>
          <a:prstGeom prst="rect">
            <a:avLst/>
          </a:prstGeom>
          <a:noFill/>
        </p:spPr>
        <p:txBody>
          <a:bodyPr wrap="none" rtlCol="0">
            <a:spAutoFit/>
          </a:bodyPr>
          <a:lstStyle/>
          <a:p>
            <a:r>
              <a:rPr lang="es-MX" sz="2400" dirty="0" smtClean="0">
                <a:latin typeface="Baskerville Old Face" panose="02020602080505020303" pitchFamily="18" charset="0"/>
              </a:rPr>
              <a:t>Deben ser claros y precisos</a:t>
            </a:r>
          </a:p>
        </p:txBody>
      </p:sp>
      <p:sp>
        <p:nvSpPr>
          <p:cNvPr id="7" name="6 CuadroTexto"/>
          <p:cNvSpPr txBox="1"/>
          <p:nvPr/>
        </p:nvSpPr>
        <p:spPr>
          <a:xfrm>
            <a:off x="1907704" y="4941168"/>
            <a:ext cx="5625130" cy="830997"/>
          </a:xfrm>
          <a:prstGeom prst="rect">
            <a:avLst/>
          </a:prstGeom>
          <a:noFill/>
        </p:spPr>
        <p:txBody>
          <a:bodyPr wrap="none" rtlCol="0">
            <a:spAutoFit/>
          </a:bodyPr>
          <a:lstStyle/>
          <a:p>
            <a:pPr algn="ctr"/>
            <a:r>
              <a:rPr lang="es-MX" sz="2400" dirty="0" smtClean="0">
                <a:latin typeface="Baskerville Old Face" panose="02020602080505020303" pitchFamily="18" charset="0"/>
              </a:rPr>
              <a:t>Determina si el tipo de capacitación elegido</a:t>
            </a:r>
          </a:p>
          <a:p>
            <a:pPr algn="ctr"/>
            <a:r>
              <a:rPr lang="es-MX" sz="2400" dirty="0" smtClean="0">
                <a:latin typeface="Baskerville Old Face" panose="02020602080505020303" pitchFamily="18" charset="0"/>
              </a:rPr>
              <a:t>Es realmente necesario</a:t>
            </a:r>
            <a:endParaRPr lang="es-MX" sz="2400" dirty="0">
              <a:latin typeface="Baskerville Old Face" panose="02020602080505020303" pitchFamily="18" charset="0"/>
            </a:endParaRPr>
          </a:p>
        </p:txBody>
      </p:sp>
    </p:spTree>
    <p:extLst>
      <p:ext uri="{BB962C8B-B14F-4D97-AF65-F5344CB8AC3E}">
        <p14:creationId xmlns:p14="http://schemas.microsoft.com/office/powerpoint/2010/main" val="208584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1043608" y="188640"/>
            <a:ext cx="6580584" cy="1243608"/>
          </a:xfrm>
        </p:spPr>
        <p:txBody>
          <a:bodyPr>
            <a:normAutofit/>
          </a:bodyPr>
          <a:lstStyle/>
          <a:p>
            <a:pPr algn="ctr"/>
            <a:r>
              <a:rPr lang="es-MX" dirty="0" smtClean="0"/>
              <a:t>Diseño de contenido</a:t>
            </a:r>
            <a:endParaRPr lang="es-MX" dirty="0"/>
          </a:p>
        </p:txBody>
      </p:sp>
      <p:pic>
        <p:nvPicPr>
          <p:cNvPr id="7170" name="Picture 2" descr="http://wasanga.com/gananciasvirtuales/files/2013/05/Lecci%C3%B3n-49-Contenido-de-val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725144"/>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807964" y="4365104"/>
            <a:ext cx="473206" cy="830997"/>
          </a:xfrm>
          <a:prstGeom prst="rect">
            <a:avLst/>
          </a:prstGeom>
          <a:noFill/>
        </p:spPr>
        <p:txBody>
          <a:bodyPr wrap="none" rtlCol="0">
            <a:spAutoFit/>
          </a:bodyPr>
          <a:lstStyle/>
          <a:p>
            <a:pPr marL="285750" indent="-285750">
              <a:buFont typeface="Wingdings" panose="05000000000000000000" pitchFamily="2" charset="2"/>
              <a:buChar char="Ø"/>
            </a:pPr>
            <a:endParaRPr lang="es-MX" sz="2400" dirty="0" smtClean="0"/>
          </a:p>
          <a:p>
            <a:pPr marL="285750" indent="-285750">
              <a:buFont typeface="Wingdings" panose="05000000000000000000" pitchFamily="2" charset="2"/>
              <a:buChar char="Ø"/>
            </a:pPr>
            <a:endParaRPr lang="es-MX" sz="2400" dirty="0"/>
          </a:p>
        </p:txBody>
      </p:sp>
      <p:sp>
        <p:nvSpPr>
          <p:cNvPr id="7" name="6 CuadroTexto"/>
          <p:cNvSpPr txBox="1"/>
          <p:nvPr/>
        </p:nvSpPr>
        <p:spPr>
          <a:xfrm>
            <a:off x="1547664" y="1717357"/>
            <a:ext cx="4851841" cy="830997"/>
          </a:xfrm>
          <a:prstGeom prst="rect">
            <a:avLst/>
          </a:prstGeom>
          <a:noFill/>
        </p:spPr>
        <p:txBody>
          <a:bodyPr wrap="none" rtlCol="0">
            <a:spAutoFit/>
          </a:bodyPr>
          <a:lstStyle/>
          <a:p>
            <a:pPr marL="285750" indent="-285750">
              <a:buFont typeface="Wingdings" panose="05000000000000000000" pitchFamily="2" charset="2"/>
              <a:buChar char="Ø"/>
            </a:pPr>
            <a:r>
              <a:rPr lang="es-MX" sz="2400" dirty="0" smtClean="0"/>
              <a:t>Planeación de actividades a realizar</a:t>
            </a:r>
          </a:p>
          <a:p>
            <a:endParaRPr lang="es-MX" sz="2400" dirty="0"/>
          </a:p>
        </p:txBody>
      </p:sp>
      <p:sp>
        <p:nvSpPr>
          <p:cNvPr id="9" name="8 CuadroTexto"/>
          <p:cNvSpPr txBox="1"/>
          <p:nvPr/>
        </p:nvSpPr>
        <p:spPr>
          <a:xfrm>
            <a:off x="2285754" y="2548354"/>
            <a:ext cx="3837910" cy="830997"/>
          </a:xfrm>
          <a:prstGeom prst="rect">
            <a:avLst/>
          </a:prstGeom>
          <a:noFill/>
        </p:spPr>
        <p:txBody>
          <a:bodyPr wrap="none" rtlCol="0">
            <a:spAutoFit/>
          </a:bodyPr>
          <a:lstStyle/>
          <a:p>
            <a:pPr marL="285750" indent="-285750">
              <a:buFont typeface="Wingdings" panose="05000000000000000000" pitchFamily="2" charset="2"/>
              <a:buChar char="Ø"/>
            </a:pPr>
            <a:r>
              <a:rPr lang="es-MX" sz="2400" dirty="0" smtClean="0"/>
              <a:t>Prioridades de capacitación</a:t>
            </a:r>
          </a:p>
          <a:p>
            <a:endParaRPr lang="es-MX" sz="2400" dirty="0"/>
          </a:p>
        </p:txBody>
      </p:sp>
      <p:sp>
        <p:nvSpPr>
          <p:cNvPr id="10" name="9 CuadroTexto"/>
          <p:cNvSpPr txBox="1"/>
          <p:nvPr/>
        </p:nvSpPr>
        <p:spPr>
          <a:xfrm>
            <a:off x="2963127" y="3379351"/>
            <a:ext cx="4741234" cy="830997"/>
          </a:xfrm>
          <a:prstGeom prst="rect">
            <a:avLst/>
          </a:prstGeom>
          <a:noFill/>
        </p:spPr>
        <p:txBody>
          <a:bodyPr wrap="none" rtlCol="0">
            <a:spAutoFit/>
          </a:bodyPr>
          <a:lstStyle/>
          <a:p>
            <a:pPr marL="285750" indent="-285750">
              <a:buFont typeface="Wingdings" panose="05000000000000000000" pitchFamily="2" charset="2"/>
              <a:buChar char="Ø"/>
            </a:pPr>
            <a:r>
              <a:rPr lang="es-MX" sz="2400" dirty="0" smtClean="0"/>
              <a:t>Análisis de información recopilada</a:t>
            </a:r>
          </a:p>
          <a:p>
            <a:endParaRPr lang="es-MX" sz="2400" dirty="0"/>
          </a:p>
        </p:txBody>
      </p:sp>
    </p:spTree>
    <p:extLst>
      <p:ext uri="{BB962C8B-B14F-4D97-AF65-F5344CB8AC3E}">
        <p14:creationId xmlns:p14="http://schemas.microsoft.com/office/powerpoint/2010/main" val="221203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39984" y="1268760"/>
            <a:ext cx="7272808" cy="4154984"/>
          </a:xfrm>
          <a:prstGeom prst="rect">
            <a:avLst/>
          </a:prstGeom>
          <a:noFill/>
        </p:spPr>
        <p:txBody>
          <a:bodyPr wrap="square" rtlCol="0">
            <a:spAutoFit/>
          </a:bodyPr>
          <a:lstStyle/>
          <a:p>
            <a:pPr algn="just"/>
            <a:r>
              <a:rPr lang="es-MX" sz="2400" i="1" dirty="0" smtClean="0"/>
              <a:t>“El contenido puede proponer la enseñanza de habilidades específicas, de suministrar conocimiento necesario o de influenciar en las actitudes. Independientemente del contenido, el programa debe llenar las necesidades de la organización y de los participantes. Si los objetivos de la compañía no están en el programa, éste no redundará en pro de la organización. Si los participantes no perciben el programa como una actividad de interés y relevancia para ellos, su nivel de aprendizaje distará mucho del nivel óptimo”. </a:t>
            </a:r>
            <a:r>
              <a:rPr lang="es-MX" sz="2400" b="1" dirty="0" smtClean="0"/>
              <a:t>Davis (1988)</a:t>
            </a:r>
          </a:p>
        </p:txBody>
      </p:sp>
    </p:spTree>
    <p:extLst>
      <p:ext uri="{BB962C8B-B14F-4D97-AF65-F5344CB8AC3E}">
        <p14:creationId xmlns:p14="http://schemas.microsoft.com/office/powerpoint/2010/main" val="24039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91976" y="475816"/>
            <a:ext cx="4373313" cy="523220"/>
          </a:xfrm>
          <a:prstGeom prst="rect">
            <a:avLst/>
          </a:prstGeom>
          <a:noFill/>
        </p:spPr>
        <p:txBody>
          <a:bodyPr wrap="none" rtlCol="0">
            <a:spAutoFit/>
          </a:bodyPr>
          <a:lstStyle/>
          <a:p>
            <a:r>
              <a:rPr lang="es-MX" sz="2800" dirty="0" smtClean="0"/>
              <a:t>Estructuración del contenido</a:t>
            </a:r>
            <a:endParaRPr lang="es-MX" sz="2800" dirty="0"/>
          </a:p>
        </p:txBody>
      </p:sp>
      <p:sp>
        <p:nvSpPr>
          <p:cNvPr id="5" name="4 CuadroTexto"/>
          <p:cNvSpPr txBox="1"/>
          <p:nvPr/>
        </p:nvSpPr>
        <p:spPr>
          <a:xfrm>
            <a:off x="695909" y="2209488"/>
            <a:ext cx="4457502" cy="2308324"/>
          </a:xfrm>
          <a:prstGeom prst="rect">
            <a:avLst/>
          </a:prstGeom>
          <a:noFill/>
        </p:spPr>
        <p:txBody>
          <a:bodyPr wrap="none" rtlCol="0">
            <a:spAutoFit/>
          </a:bodyPr>
          <a:lstStyle/>
          <a:p>
            <a:r>
              <a:rPr lang="es-MX" sz="2400" dirty="0" smtClean="0"/>
              <a:t>Deben estar basados en:</a:t>
            </a:r>
          </a:p>
          <a:p>
            <a:endParaRPr lang="es-MX" sz="2400" dirty="0"/>
          </a:p>
          <a:p>
            <a:pPr marL="742950" lvl="1" indent="-285750">
              <a:buFont typeface="Wingdings" panose="05000000000000000000" pitchFamily="2" charset="2"/>
              <a:buChar char="Ø"/>
            </a:pPr>
            <a:r>
              <a:rPr lang="es-MX" sz="2400" dirty="0" smtClean="0"/>
              <a:t>Perfiles de puestos</a:t>
            </a:r>
          </a:p>
          <a:p>
            <a:pPr marL="742950" lvl="1" indent="-285750">
              <a:buFont typeface="Wingdings" panose="05000000000000000000" pitchFamily="2" charset="2"/>
              <a:buChar char="Ø"/>
            </a:pPr>
            <a:r>
              <a:rPr lang="es-MX" sz="2400" dirty="0" smtClean="0"/>
              <a:t>Manuales de procedimientos</a:t>
            </a:r>
          </a:p>
          <a:p>
            <a:pPr marL="742950" lvl="1" indent="-285750">
              <a:buFont typeface="Wingdings" panose="05000000000000000000" pitchFamily="2" charset="2"/>
              <a:buChar char="Ø"/>
            </a:pPr>
            <a:r>
              <a:rPr lang="es-MX" sz="2400" dirty="0" smtClean="0"/>
              <a:t>Políticas</a:t>
            </a:r>
          </a:p>
          <a:p>
            <a:pPr marL="742950" lvl="1" indent="-285750">
              <a:buFont typeface="Wingdings" panose="05000000000000000000" pitchFamily="2" charset="2"/>
              <a:buChar char="Ø"/>
            </a:pPr>
            <a:r>
              <a:rPr lang="es-MX" sz="2400" dirty="0" smtClean="0"/>
              <a:t>Necesidades empresariales</a:t>
            </a:r>
          </a:p>
        </p:txBody>
      </p:sp>
      <p:pic>
        <p:nvPicPr>
          <p:cNvPr id="14338" name="Picture 2" descr="http://nomienredes.com/blog/wp-content/uploads/2014/01/Consejos-para-crear-contenidos-para-inter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8303">
            <a:off x="5148064"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89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61336" y="3154487"/>
            <a:ext cx="7200800" cy="2031325"/>
          </a:xfrm>
          <a:prstGeom prst="rect">
            <a:avLst/>
          </a:prstGeom>
          <a:noFill/>
        </p:spPr>
        <p:txBody>
          <a:bodyPr wrap="square" rtlCol="0">
            <a:spAutoFit/>
          </a:bodyPr>
          <a:lstStyle/>
          <a:p>
            <a:r>
              <a:rPr lang="es-MX" b="1" dirty="0" smtClean="0"/>
              <a:t>Desarrollo de habilidades: </a:t>
            </a:r>
            <a:r>
              <a:rPr lang="es-MX" dirty="0" smtClean="0"/>
              <a:t>Destrezas y conocimientos relacionados con el desempeño del puesto.</a:t>
            </a:r>
          </a:p>
          <a:p>
            <a:endParaRPr lang="es-MX" dirty="0"/>
          </a:p>
          <a:p>
            <a:r>
              <a:rPr lang="es-MX" b="1" dirty="0" smtClean="0"/>
              <a:t>Desarrollo o modificación de actitudes</a:t>
            </a:r>
            <a:r>
              <a:rPr lang="es-MX" dirty="0" smtClean="0"/>
              <a:t>: Actitudes negativas, motivación, sensibilidad, relaciones, relación con los clientes, compañerismo, etc.</a:t>
            </a:r>
          </a:p>
          <a:p>
            <a:endParaRPr lang="es-MX" dirty="0"/>
          </a:p>
          <a:p>
            <a:endParaRPr lang="es-MX" dirty="0"/>
          </a:p>
        </p:txBody>
      </p:sp>
      <p:sp>
        <p:nvSpPr>
          <p:cNvPr id="7" name="6 CuadroTexto"/>
          <p:cNvSpPr txBox="1"/>
          <p:nvPr/>
        </p:nvSpPr>
        <p:spPr>
          <a:xfrm>
            <a:off x="761336" y="1268760"/>
            <a:ext cx="7128792" cy="1908215"/>
          </a:xfrm>
          <a:prstGeom prst="rect">
            <a:avLst/>
          </a:prstGeom>
          <a:noFill/>
        </p:spPr>
        <p:txBody>
          <a:bodyPr wrap="square" rtlCol="0">
            <a:spAutoFit/>
          </a:bodyPr>
          <a:lstStyle/>
          <a:p>
            <a:pPr algn="just"/>
            <a:r>
              <a:rPr lang="es-MX" sz="2000" dirty="0" smtClean="0"/>
              <a:t>Puede ser de:</a:t>
            </a:r>
          </a:p>
          <a:p>
            <a:pPr algn="just"/>
            <a:endParaRPr lang="es-MX" sz="2000" dirty="0" smtClean="0"/>
          </a:p>
          <a:p>
            <a:pPr algn="just"/>
            <a:r>
              <a:rPr lang="es-MX" sz="2000" b="1" dirty="0" smtClean="0"/>
              <a:t>Transmisión de información:  </a:t>
            </a:r>
            <a:r>
              <a:rPr lang="es-MX" sz="2000" dirty="0" smtClean="0"/>
              <a:t>Conocimientos, información de empresa, políticas, normas, productos, servicios, reglamentos, nuevos conocimientos, etc.</a:t>
            </a:r>
          </a:p>
          <a:p>
            <a:endParaRPr lang="es-MX" dirty="0"/>
          </a:p>
        </p:txBody>
      </p:sp>
    </p:spTree>
    <p:extLst>
      <p:ext uri="{BB962C8B-B14F-4D97-AF65-F5344CB8AC3E}">
        <p14:creationId xmlns:p14="http://schemas.microsoft.com/office/powerpoint/2010/main" val="328375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47336" y="3212976"/>
            <a:ext cx="6912768" cy="1631216"/>
          </a:xfrm>
          <a:prstGeom prst="rect">
            <a:avLst/>
          </a:prstGeom>
          <a:noFill/>
        </p:spPr>
        <p:txBody>
          <a:bodyPr wrap="square" rtlCol="0">
            <a:spAutoFit/>
          </a:bodyPr>
          <a:lstStyle/>
          <a:p>
            <a:r>
              <a:rPr lang="es-MX" sz="2000" dirty="0" smtClean="0"/>
              <a:t>El diseño debe incluir: </a:t>
            </a:r>
          </a:p>
          <a:p>
            <a:endParaRPr lang="es-MX" sz="2000" dirty="0"/>
          </a:p>
          <a:p>
            <a:r>
              <a:rPr lang="es-MX" sz="2000" dirty="0" smtClean="0"/>
              <a:t>Nombre de la actividad, objetivos generales y específicos, contenidos, metodología, duración, participantes, lugar, horario, instructor, bibliografía, recursos, costo y evaluación</a:t>
            </a:r>
            <a:endParaRPr lang="es-MX" sz="2000" dirty="0"/>
          </a:p>
        </p:txBody>
      </p:sp>
      <p:sp>
        <p:nvSpPr>
          <p:cNvPr id="5" name="4 CuadroTexto"/>
          <p:cNvSpPr txBox="1"/>
          <p:nvPr/>
        </p:nvSpPr>
        <p:spPr>
          <a:xfrm>
            <a:off x="719128" y="980728"/>
            <a:ext cx="7209218" cy="1631216"/>
          </a:xfrm>
          <a:prstGeom prst="rect">
            <a:avLst/>
          </a:prstGeom>
          <a:noFill/>
        </p:spPr>
        <p:txBody>
          <a:bodyPr wrap="none" rtlCol="0">
            <a:spAutoFit/>
          </a:bodyPr>
          <a:lstStyle/>
          <a:p>
            <a:r>
              <a:rPr lang="es-MX" sz="2000" dirty="0" smtClean="0"/>
              <a:t>Recursos a tener en cuenta:</a:t>
            </a:r>
          </a:p>
          <a:p>
            <a:endParaRPr lang="es-MX" sz="2000" dirty="0"/>
          </a:p>
          <a:p>
            <a:pPr marL="342900" indent="-342900">
              <a:buFont typeface="Wingdings" panose="05000000000000000000" pitchFamily="2" charset="2"/>
              <a:buChar char="Ø"/>
            </a:pPr>
            <a:r>
              <a:rPr lang="es-MX" sz="2000" dirty="0" smtClean="0"/>
              <a:t>Financieros: Presupuestales</a:t>
            </a:r>
          </a:p>
          <a:p>
            <a:pPr marL="342900" indent="-342900">
              <a:buFont typeface="Wingdings" panose="05000000000000000000" pitchFamily="2" charset="2"/>
              <a:buChar char="Ø"/>
            </a:pPr>
            <a:r>
              <a:rPr lang="es-MX" sz="2000" dirty="0" smtClean="0"/>
              <a:t>Humanos: </a:t>
            </a:r>
            <a:r>
              <a:rPr lang="es-MX" sz="2000" dirty="0" err="1" smtClean="0"/>
              <a:t>Linea</a:t>
            </a:r>
            <a:r>
              <a:rPr lang="es-MX" sz="2000" dirty="0" smtClean="0"/>
              <a:t> y de staff</a:t>
            </a:r>
          </a:p>
          <a:p>
            <a:pPr marL="342900" indent="-342900">
              <a:buFont typeface="Wingdings" panose="05000000000000000000" pitchFamily="2" charset="2"/>
              <a:buChar char="Ø"/>
            </a:pPr>
            <a:r>
              <a:rPr lang="es-MX" sz="2000" dirty="0" smtClean="0"/>
              <a:t>Materiales: Infraestructura, condiciones para trabajar, materiales</a:t>
            </a:r>
            <a:endParaRPr lang="es-MX" sz="2000" dirty="0"/>
          </a:p>
        </p:txBody>
      </p:sp>
      <p:pic>
        <p:nvPicPr>
          <p:cNvPr id="15362" name="Picture 2" descr="http://t1.gstatic.com/images?q=tbn:ANd9GcRA89-a0InDIApzJTPLV23yJmMimjsviZ63JfGwq7wWFri9o4hnO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7072">
            <a:off x="6480741" y="4953531"/>
            <a:ext cx="152400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62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1087760" y="0"/>
            <a:ext cx="6580584" cy="1243608"/>
          </a:xfrm>
        </p:spPr>
        <p:txBody>
          <a:bodyPr>
            <a:normAutofit/>
          </a:bodyPr>
          <a:lstStyle/>
          <a:p>
            <a:pPr algn="ctr"/>
            <a:r>
              <a:rPr lang="es-MX" sz="4800" dirty="0" smtClean="0">
                <a:latin typeface="Centaur" panose="02030504050205020304" pitchFamily="18" charset="0"/>
              </a:rPr>
              <a:t>Evaluación</a:t>
            </a:r>
            <a:endParaRPr lang="es-MX" sz="4800" dirty="0">
              <a:latin typeface="Centaur" panose="02030504050205020304" pitchFamily="18" charset="0"/>
            </a:endParaRPr>
          </a:p>
        </p:txBody>
      </p:sp>
      <p:sp>
        <p:nvSpPr>
          <p:cNvPr id="5" name="4 CuadroTexto"/>
          <p:cNvSpPr txBox="1"/>
          <p:nvPr/>
        </p:nvSpPr>
        <p:spPr>
          <a:xfrm>
            <a:off x="971600" y="1628800"/>
            <a:ext cx="6696744" cy="4678204"/>
          </a:xfrm>
          <a:prstGeom prst="rect">
            <a:avLst/>
          </a:prstGeom>
          <a:noFill/>
        </p:spPr>
        <p:txBody>
          <a:bodyPr wrap="square" rtlCol="0">
            <a:spAutoFit/>
          </a:bodyPr>
          <a:lstStyle/>
          <a:p>
            <a:r>
              <a:rPr lang="es-MX" sz="2000" dirty="0" smtClean="0"/>
              <a:t>Métodos de evaluación</a:t>
            </a:r>
          </a:p>
          <a:p>
            <a:endParaRPr lang="es-MX" sz="2000" dirty="0"/>
          </a:p>
          <a:p>
            <a:pPr marL="342900" indent="-342900">
              <a:buFont typeface="+mj-lt"/>
              <a:buAutoNum type="arabicPeriod"/>
            </a:pPr>
            <a:r>
              <a:rPr lang="es-MX" sz="2000" dirty="0" smtClean="0"/>
              <a:t>Monitoreo de actividades grupales.</a:t>
            </a:r>
          </a:p>
          <a:p>
            <a:pPr marL="342900" indent="-342900">
              <a:buFont typeface="+mj-lt"/>
              <a:buAutoNum type="arabicPeriod"/>
            </a:pPr>
            <a:endParaRPr lang="es-MX" sz="2000" dirty="0"/>
          </a:p>
          <a:p>
            <a:pPr marL="342900" indent="-342900">
              <a:buFont typeface="+mj-lt"/>
              <a:buAutoNum type="arabicPeriod"/>
            </a:pPr>
            <a:r>
              <a:rPr lang="es-MX" sz="2000" dirty="0" smtClean="0"/>
              <a:t>Actividades domésticas en forma de libros de preguntas y respuestas.</a:t>
            </a:r>
          </a:p>
          <a:p>
            <a:pPr marL="342900" indent="-342900">
              <a:buFont typeface="+mj-lt"/>
              <a:buAutoNum type="arabicPeriod"/>
            </a:pPr>
            <a:endParaRPr lang="es-MX" sz="2000" dirty="0"/>
          </a:p>
          <a:p>
            <a:pPr marL="342900" indent="-342900">
              <a:buFont typeface="+mj-lt"/>
              <a:buAutoNum type="arabicPeriod"/>
            </a:pPr>
            <a:r>
              <a:rPr lang="es-MX" sz="2000" dirty="0" smtClean="0"/>
              <a:t>Llenar formatos de evaluación al final de cada sesión.</a:t>
            </a:r>
          </a:p>
          <a:p>
            <a:pPr marL="342900" indent="-342900">
              <a:buFont typeface="+mj-lt"/>
              <a:buAutoNum type="arabicPeriod"/>
            </a:pPr>
            <a:endParaRPr lang="es-MX" sz="2000" dirty="0"/>
          </a:p>
          <a:p>
            <a:pPr marL="342900" indent="-342900">
              <a:buFont typeface="+mj-lt"/>
              <a:buAutoNum type="arabicPeriod"/>
            </a:pPr>
            <a:r>
              <a:rPr lang="es-MX" sz="2000" dirty="0" smtClean="0"/>
              <a:t>Monitoreo y reportes observacionales por parte de los administradores de la capacitación.</a:t>
            </a:r>
          </a:p>
          <a:p>
            <a:pPr marL="342900" indent="-342900">
              <a:buFont typeface="+mj-lt"/>
              <a:buAutoNum type="arabicPeriod"/>
            </a:pPr>
            <a:endParaRPr lang="es-MX" sz="2000" dirty="0"/>
          </a:p>
          <a:p>
            <a:pPr marL="342900" indent="-342900">
              <a:buFont typeface="+mj-lt"/>
              <a:buAutoNum type="arabicPeriod"/>
            </a:pPr>
            <a:r>
              <a:rPr lang="es-MX" sz="2000" dirty="0" smtClean="0"/>
              <a:t>Monitoreo del desempeño del personal durante la jornada de capacitación.</a:t>
            </a:r>
            <a:endParaRPr lang="es-MX" sz="2000" dirty="0"/>
          </a:p>
          <a:p>
            <a:pPr marL="342900" indent="-342900">
              <a:buFont typeface="+mj-lt"/>
              <a:buAutoNum type="arabicPeriod"/>
            </a:pPr>
            <a:endParaRPr lang="es-MX" sz="2000" dirty="0"/>
          </a:p>
        </p:txBody>
      </p:sp>
    </p:spTree>
    <p:extLst>
      <p:ext uri="{BB962C8B-B14F-4D97-AF65-F5344CB8AC3E}">
        <p14:creationId xmlns:p14="http://schemas.microsoft.com/office/powerpoint/2010/main" val="421085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1220024"/>
            <a:ext cx="6984776" cy="2677656"/>
          </a:xfrm>
          <a:prstGeom prst="rect">
            <a:avLst/>
          </a:prstGeom>
          <a:noFill/>
        </p:spPr>
        <p:txBody>
          <a:bodyPr wrap="square" rtlCol="0">
            <a:spAutoFit/>
          </a:bodyPr>
          <a:lstStyle/>
          <a:p>
            <a:r>
              <a:rPr lang="es-MX" sz="2400" dirty="0" smtClean="0"/>
              <a:t>Otras formas de evaluación</a:t>
            </a:r>
          </a:p>
          <a:p>
            <a:endParaRPr lang="es-MX" sz="2400" dirty="0"/>
          </a:p>
          <a:p>
            <a:pPr marL="285750" indent="-285750">
              <a:buFont typeface="Wingdings" panose="05000000000000000000" pitchFamily="2" charset="2"/>
              <a:buChar char="Ø"/>
            </a:pPr>
            <a:r>
              <a:rPr lang="es-MX" sz="2400" dirty="0" smtClean="0"/>
              <a:t>Retroalimentación</a:t>
            </a:r>
          </a:p>
          <a:p>
            <a:pPr marL="285750" indent="-285750">
              <a:buFont typeface="Wingdings" panose="05000000000000000000" pitchFamily="2" charset="2"/>
              <a:buChar char="Ø"/>
            </a:pPr>
            <a:endParaRPr lang="es-MX" sz="2400" dirty="0"/>
          </a:p>
          <a:p>
            <a:pPr marL="285750" indent="-285750">
              <a:buFont typeface="Wingdings" panose="05000000000000000000" pitchFamily="2" charset="2"/>
              <a:buChar char="Ø"/>
            </a:pPr>
            <a:r>
              <a:rPr lang="es-MX" sz="2400" dirty="0" smtClean="0"/>
              <a:t>Evaluaciones independientes</a:t>
            </a:r>
          </a:p>
          <a:p>
            <a:pPr marL="285750" indent="-285750">
              <a:buFont typeface="Wingdings" panose="05000000000000000000" pitchFamily="2" charset="2"/>
              <a:buChar char="Ø"/>
            </a:pPr>
            <a:endParaRPr lang="es-MX" sz="2400" dirty="0"/>
          </a:p>
          <a:p>
            <a:pPr marL="285750" indent="-285750">
              <a:buFont typeface="Wingdings" panose="05000000000000000000" pitchFamily="2" charset="2"/>
              <a:buChar char="Ø"/>
            </a:pPr>
            <a:r>
              <a:rPr lang="es-MX" sz="2400" dirty="0" smtClean="0"/>
              <a:t>Evaluaciones del desempeño</a:t>
            </a:r>
            <a:endParaRPr lang="es-MX" sz="2400" dirty="0"/>
          </a:p>
        </p:txBody>
      </p:sp>
      <p:sp>
        <p:nvSpPr>
          <p:cNvPr id="5" name="AutoShape 2" descr="data:image/jpeg;base64,/9j/4AAQSkZJRgABAQAAAQABAAD/2wCEAAkGBxQTEhUUExQWFRUXGBcYGBgYGBcYGBwXFxgXHR0VHBYZHCkgHBwlGxgXIjEhJSkrLi4uGR8zODMsNygtLiwBCgoKDg0OGhAQGywlICQsLCwsLCwtLCwsLCwsLCwsLCwtLCwsLCwsLCwsLCwsLSwsLCwsLCwsLCwsLCwsLCwsLP/AABEIAPYAzQMBIgACEQEDEQH/xAAcAAABBQEBAQAAAAAAAAAAAAAAAwQFBgcCAQj/xABGEAACAQICBgcECAMHAgcAAAABAgMAEQQhBQYSMUFRBxMiYXGBkTJCobFSYnKCksHR4SNT8BQzQ6KywtKDoxUWFyQlk8P/xAAaAQACAwEBAAAAAAAAAAAAAAAAAQIDBAUG/8QAMxEAAgIBAwEGBQIFBQAAAAAAAAECAxESITEEEyJBUWGRMoGhsdFS4QUUQnHwIzNDwfH/2gAMAwEAAhEDEQA/ANxoopLE4hY0Z3YKqglmJsABvJoAVpnpDSkMAvNKkY+swHoDmfKsk1y6QJJyUw7NFAPeBKu/eTvVe715CjRTBiSPM871W5+Rph0+canj0NC1k6SppGK4X+FGNzkAu3fZhZR3WvVVm1jxbG5xU/lK6j0UgVF0VU5Nm6NUIrCRO4HXHGxEFcTI3c56wH8dz8averPSYkhCYtRExyEi36sn6wOaeOY8KyeimpNEZ0wl4H00jAi4NwcwRuI53rqsI1U1znwRC/3kPGMnd3ofdPdu+dbHoDT8GLj24Xvb2lOTqeTLw8dx4VdGSZgtplD+xKUUUVIpCiiigAooooAKKKKACiiigAooooAKKKKACiiigDwmsX6Q9bzinMMTWw6HO3+IwPtH6oO4efK1y6U9PmDDiFDaSe4J4iMe0fE3A8zWJ4kk2Ubz8BxNVzeXg10QSWt/IaYqUt9kfE11o5+0RzHypHENwHsjIfmaTVrG44VZpzHBndjVmpkyrg7qRGJsdlsjz4Gmk0l7OuR4/r4UnNNtAXGY491Vqs1T6ry/ZkoW4Xzrlpbb8u/h68Ki1lNrHdw5jwpxDjODC45/1vpOpoceqUvQeiQbjkfgfA0+0VjHilV45OqYH287DxABuvMWPhUHPFldDdeXKlMNieDG458vH9aThtlE4376Zn0LqvrC0oEWIUJNa6spBimX+ZE4JDZZlb3HysgrB9TdY/7K+zIW6piDu21Rgfb6vj3lSGyyPA7fo7FrLGrqysGFwUO0pHMG3w4VZGWUZLq9D9BzRRRUikKKKKACiiigAooooAKKKKACiiigAooooAw3pMxxlx8g4RhYx5C5/wAzH0qoqu88Tu8B/V6l9Z5NrGYon+fMPSRh8hUK8n8RR3H+vhWfls6m0YRz6EfiPasNwyHl+9J0E0VqXByZPLbCgUtgrba7S7YuLrtbN78A3A8jz57quX/p/wBeglwc4Kk2KTgo6MN6MVB7Q5bI86UpqPIKLfAx1X1OfEyoSb4Ygs0iEe7/AIRBzV7kXBG65BORq9YrUTDqpMEYB96N2ZkkH0SWN0bk6m6nmLgy+rGgkwcAiU7TX2ne1tpzvNuAsAAOQqXrHO1t7GqFSS3Mi0zqU6J1+DLSxEEtGw/ira4ZSo9rZNwQO0Lcd9U+E3y3Hh/xNfRWS3OQG8ndnzNUTXfVOPEo2Jwuz1iglwuayAXJtbLb+e41ZC7OzFKtrdGfYWThmLcOKn9K1DVHCYiJVZocVDtAMJMOY2jcEAhngckA24qAe4b6yvCSht/tD4itY1R6SFVUhxa7IUBVlUXFgLDbXeN28X8BvqWyluXtylX3dzRNGzMy9rbP1mTq792zvv5U8pHC4lJFDowZWFwykEEcwRS1WmEKKKKACiiigAooooAKKKKACiiigAooooA+d9aY9nG4oH+fKfxOxHwNV3EtaVT4fOr/ANKeizFjTIPZnUOPtKArD/SfvVnukR2h4VVBd5o3XSzSpL0GzDM0bOduO6lCt+0TYXFza9r7zbxvVjg1WOIhYRADEwi0kV8pUOaTRk81y5GwOV87nJIwOLbIjR+hpJ1fqu1JHm0W59n6Sj3rHIjeMsjeth1L0bLDhk683lIz5hPdjY+8VHE7rkbqaam4XDy2xYQDFbIjmG4rIuTkofZZrXJ4jzva6yW2N7GiqvG4Uz0tpFYImkbO24cWY7lHeaeVXNIYKSbGoXFsPAocE+yz7/UG3gFPOqDRFJvcc4XCdgTYxlL79lso4/qhTlf6xub09i0nGXVFOZvYEFcgL5XAv5VmmseushnvGOzuQkZgXtcX3Md99+YF6tOrej1klixKhh/BBcl3JaZmYE3YkkWF7fWWpuDSyPZtplW6QNWupm66IWWQkgDdt7yvnmR58qkdQtAwY+F7SPDiomvcG4sfZYoc8jcZEcOdW7S2H/tgbCxKHzG3ITZIyDcZje+W4efEUhj9X49FdXjYmY9WdmfIDbib2iAM8rXAJOYGe+++MdcFq+L7nO7aVU2ofD9n/wBkjqxGY5mgkHUYlQGJjyhxMYNutEe4PwawBBIztlVzFM8Tg45hG/FCHjcbx4H6LLkRxBp7UUTk8vIUUUUyIUUUUAFFFFABRRRQAUUUUAFFFFAGe9MmHvh4H4rKV8nU/morGtIpkDy/OvpbS2i1nMO3mscgltzZQQo8ATfyFUDH9H8eIhnWEBJoppUXgroSJEVhwIWQAN3C/dBp6smmNkXU4Mz7UXDJLLJFJbYkjMZPFdtl2ZB4SBB4uKsOhMFNG/Umy47CgmAnJMRhjcmEniu+x9245GqhobGtgsUetjJ2dqKVDk2ycmAPBha4Pd31rWkmjnji2FaeSyvFJGQjLllL1hFkv9HO+Y2SL1C14foyuuOrbxQ4wcEU7Lio9uKX2XtZW7JzilTMMQbjPMcCL3qYquOMUl5GOFgJA23JYhiNxO4bQ59/o40Tp2NhsSTxPJc5x3C24ZtleszNKjsTdI4xrRubbVlY2te/ZOVuN+VKg33V7UQKvBq3FMkRkw4jKoiklm6xiqgXKq2yN287R7hUtgMI2IAjw/8ACwy9lpRvYDIpFf02/TdTiBRiZWgB7CAGYg2Jve0QI3Xsdo8ALbzcWuGJVUKoCqBYACwAHACtdUMby+Rlts192L28RHR+AjhQRxKFUcB8yeJ76onTFpbYw3ULmXsz24JfLzPa/DVy0zpTqQFVduVvYS9r82Y+6g4nyGZFUPXLCbODdnbbkMiO7nixOzYDgoBsBwq7WlJZ5KXDKwuBz0U6yXU4CZwZIheFwQVkhtcWIO9Rw5W4q1tFr5kSIqw2Sy2N0dSQyHlcZ1Z9Ga7Y6Kw64uBwcBwfM9r41LSLWboTWft0u4ETNHszbANhMFBQ24hQ21bvtUNiulJmws6vEFkMbojoeyJGWwJVswASOJrKk0fKY+tEUhiBKlwjFAQBcFgLDIjfRjzHq8j6c0Pp/DYoXw80cncD2h4oe0PMVJ18kxuQQykgjMMDYjvBG6rboTpIx+HsOtEyC3ZmG3l3OCHv4kjupYDUfRNFZtoTpgw0lhiY3gb6Q/iR+qjaH4fOr5ozSsOIXaglSVeaMDbxAzHnSJZHtFFFABRRRQAUUUUAFIwYcLtEe820fGwHyApaigDHum/QKq0eLQWLnq5O8gdlvGwI8hVW1G1vbCMInG3A7cPaRjbtDmOa+Y5HcNaNCf2tIoydlVnilY8bRktYd5yXuBJ4WrIek7VtMLjA8VhHODIEHuOrDasOCm9x4sNwFGE9mPLzlck7j5osdN1TOsYCMyMzWBJFkVAcszZmbM5bIqB1U1WxMWMViANkksdpHFiDvsTe4NgDvvUl0eaRR3kwkqqxUl4toAnZPtIL8ib+Z5VcUxJY9VhIhIRkWHZhQ8iwyJ+qM6zyrlGbgjR28HBTY4ijjgjsLIi8Scs95JPEn51AaT1mv2MODc9kOd9zkAinjfcT6GrPhdUwxD4pzMwzC5rEvcFG/wATv40hrfo2JEw7RxojLiIQoRQtxtAlchusL+VX01VweZ7v6fuYuosunHEHpX1/b6kDoGPFYNy4iEisAHUOtza5BuTvFzzGZ8asr6dxEgtHB1PN5WViPsohNz4kV40gBAJAJ3AnM2FzYccs6b4VZduQyFdm4EarwUDex+kT5C1U2dXOby0sl9XRRqWlN4O8Phgtzcs7e07G7MRzPLfYCwHACoTpANsBMeRhP/ejp5pPSmfU4dlbENaw3qouNp3tuAF8t97VHdIx/wDj5BzaEH/7U/SqYNuafqaZw0wM1Y9oeDf7f3ryaWwbmBf515Ke0nifkf0priHv1vcFX+vWumcwas1oftMT6fvX0J0aaO6jRuHUixdesbxlJb5EDyrBEwRlmgw43uyJ5yMAT+dfUEUYVQoFgAAB3DICq5FkSB0zqTgcTcy4dNo++l4382SxPneqLpfoow8bjYnlswNlOwWBysdqwuO61++tbqoa06vYqWXroJUPZAEbXW1uTC97kneBSySwZNpPo9xEdzEyzDl7D/hbI+RpHC6m4xLSIyxvvydkcd11GR86vk2lcRh+zioWUc2F08nF1+NPcNpKGXcbH1H6/GnkWCp4fXjSuAsMSBPHuBksT4CZOP2gTVx0J0tYOWwmD4dvrDaT8a7h3sBTLT2gBiour2yBcMClmzAO9TnbPhWd6Z1JxECs4KSooJYg7LBRvJRvyvRsG6PonBY2OZQ8UiSKfeRgw9RTivk/A42SFtuGR42+kjFT6g5juq8aD6WcZDYTBMSvNhsSfjUbPqvnSwGo3iiqnqhr9hse3VoHjlClthwMwLX2WBsbXGWR7qtlIkFFFFAEFrlp3+x4YyKAXJCoDu2jxPcACfKsO0hiHncySsXc72J+HIDkNwq69LGldvEJApyiF2+29jbyW34jVFqyK2KpSedi86gajrMRip/Z9xRcFrZEsd4XeLDfxyyrVYIFRQqKFUCwUCwA5ACsM0LrXisMNmOTsfQYBh5XzHlT/SHSDjJV2QyxDj1YsfxEkjyqU05SbIVvTFLBq+k9MxQkKSWkPsxp2nPfbgPrGw76hTtyyCWawIuERTdUB3m/vOdxa2QyHG+VaO1rxGELNZZkY7T7WT359YMyPG9quWite8NKoLbcRP0htC/it/lWS5T4SNVTjzJk/i+qjvNIFBUW2yBcDkDvz5DfVU0rrHJP2IAUTcX3MR4+6PDOplsJh8W20ZjMN6xhxsrkLnYAufvX30umr8QPvEcri3wFYLFPhHX6eymPelu/oRep2j9gswHC21zJI+QHxrzpKb/2ijnNEPTab/bVpjQKAALAbgKoXSJpNWdIFIJj7b9zMLKvjslj5iremg1JIydZdrzIpGKexQngT/oakcDHtISfea/oQfmK70hGW2FGVyf9JpwAEXuUfKuocrwJrouwPX6WV/dhV5DyuBsKPV7/AHa3ysr6CdH2ixOIIzd1jHgg2iR5v/lrVKrZdHgKKKKQzxlBFjmKruktSsJLchOpb6UR2P8AL7J9KsdFAGeYnVHGQ5wSrMv0W7D+H0T6inmqrzST7GIhZOrXa7a5XvYWbcc7nI8Ku9FAFR090c4HE3PVdS59+GyG/MrbZJ7yL1lGvHR/Jo9BL1ySRMwQXukm0QSBsZg5Am4PDdX0LWFdK2lmxmPTCw9oRHqlA96ZyNr07K91mppkWh50IaCLzyYtskjBjTvkcDaP3Vy+/wB1bTVe0LHhtH4aLDmaNdhbEsygs5zZrXvmxJqZwmNSQXRtocwDb1O+o6k2T0NLOBxRRRTEYRrth2THYgNmS5YH6r2I9AbeVQTj14VeulyEDFRNb2orH7rN+tUarVwUS5PEa4v/AF4V7STHZN+ByPjwP5elK0xBTfBxbJZeF7jwIpxSDBg9wLgqBvtmCf1oGLl9ntXtbO+63nTzRWtuPXNHDpwWUbVgPrZN8ahsXhnfioHLP4mnWhLqGRt4Nx4GrKaoWz0zKb7p1Q1QLDjNatISKVBhiuN6BtryLEgVT8LiwpYSElixJYm9yTmSd+/jU9NMFB58qiNHQ2XaO9sye48Ks6jp66cKCK+l6m27LsOnkDOliD7RyN+Fvzo0i9o278vX9r0omGUNtAWP9cK8bCGeaCAb5ZEXyZgt/IEnyrN4GpG59G+juo0dhlIsWTrG8ZSX+RA8qs1cxoAAALAAADuHCuqqLxhpLESRjbResVRdkHt25rwJA93jz5qaM0jHPGJImDKfgeRHA91O6z7Tsb6NxIxEIvBKf4ie7tbyO4nMg+I3VVZNw38PE0UVK7uL4vD19PwaDRTXAY5Jo1ljYFGF7/MHkRuPhVY09r5FFdYB1z/Sv/DH3ve8su+pSsjFZbI1dPZZLRFblwY1AaT1wwsNwZNth7sfaPhcZDzNZppHTeJxbbLOzbRsI0BCnu2Bv871ZtXtQCbPijYfy1Of3mG7wHrWb+YnY8Vr5s6L/h9VEdXUT+SENMdJEgRniiEaAgF2u5udwsLAE8s9x5VD9F2r8eLeXESRkRo2ypJO28pzdi2+wBG45ljypl0o4vr8XDo7CqAsTBdlRYGeSwzt9FTv+s1a/q5ohMJhosOm6NbE/SY5s57yxJ86vjU+ZvL+his6lcVRUV7v3/ApgdEwQ/3UUad6qAfXfT6iirEkuDM23uwooopiKB0uaOLQxTgf3bFW+zJax/EAPvVldfQ2msAJ4JYT76MvgSMj5Gx8q+emUgkEWINiORG8VZB7FU1ucuoIIO40lDIfZO8GxPyPn86VZreFNMebDbHKx/I+RqREeUVzFJtAEca6oEFeWzy37vWvaVWPJW7xf1rV0sNU8+Rl6uemGPMcCFeVRwGy7Jw9pfsnh5GpSmuNiuVbiCR5EH87Vs6qvVDPkc/o7XGzD8RGp7oywHXaVVrdmCN37tojYA/7hP3aga0XoPwP8PE4kjOSQIp+rGL/ADcj7tceXB3IcmnUUUXqsuCmuk8Ak8TRSC6sLeB4Ed4NjTqik1kabTyjEtI9fhuswjOwTauyjc2WTeBFjb13U41e1XmxRBUbEfGRhl90e8fh31qWktBQTukksYZk3X3EcmHvC/A1IqtrACwHCsS6Pvd57eB2ZfxdqvEI4k+X6kVoLV2HCr/DW7cXbNj58B3CutaNMrg8LLiGz2F7I+k5yVfNiB61K1j3S9pN8VioNHQdohlLDh1r5KD3KhLH7XdW2MUtkceyyU3qk8s86GdBtNPLpCbtEFlQn3pXzkk8gbfeblWxVH6A0UmFw8UEfsxqBfmd5Y95Nz51IU2QQUUUUDCiiigANYVr1guqx06jczdYP+oAx/zFq3Wsn6XcNbExSfTjt5ox/JxUo8kJ8FEpnjcMSDsea8D4cjTyirCoY6Jk7JXkfgf3vT6kIMKzYhVjFzJcW7xx+VT+m9XJcLH1shQplcqxJF+4gX8r1HXFPDZPQ2spEPTuNboBzAqMGOj+kPjT7D4yPZUba3sOI5Vv6JpSeTm9fFuKwh0KRxfs+Y+dd9ev0l9RTTGY+MLbbBOW7PcRyrbbKOh7+Bz6IS7SO3iI4l7Ix5A1sPRhjcMujoUjlRmQXlA3rI5LFSN+V7eVY7hcdAWtIxCcey2Y+iLA+tq0LBay4ARqkTxRIoyV72HfsDNj3k152+zTwj1FFeeS74vWaMZJ2j9UFj6Ll8ahtCaaYYhjiJHzGyqbLb2IsdgZCw+dQs+s0NuzjYBlkAAL92ZNqY4DpBw0EoMsbzN/NRg2zfgENlOR3gk76xJ2Tmv8RtxXCt/4zYKKr+hddMDirCLEJtH3GvG/kr2J8r1P3reYT2iiigCP09pVMLh5Z5PZjUtbmdyqO9mIA7zWZ9D+iHxE82kp82LOsZ5u39447gDsDxYcKW6XtIviJ8PoyDN3ZWfltHJAe4Dac+CmtI0JotMNBHBH7MahR3nix7ybk+NMXiPqKKKQwooooAKKKKACqP0s4DbwqSjfE4v9l8j/AJtirxTXSGHSWN4nG0rqVYdx7+BprkT4PnauJFPA28RcfrUnrTq7isC5DJ1kRNklG4jgG5N3fOoiKNjm5+6N3nzq3OSnGDrQmlGhxaPJawy7rEgg+F1FWnXXSHXFQR2d4U8hz555+Qqnz4TbLMeAso7+frTjDuxUBjtFezfuG4ehqiVObFMujditwB4VIIsPQVH4DCi7BxmLZfnUpXhUXvxFXlORucBH9H4mmuMwars2BzYDfUnSWJi2hlvBBHiKGCYgdGJ9b1/ak20UODHzANP0a4/r0r2jAZIXEYBlF947v0r3R7EMF4NvB+YqZprJhwTbhvUjerfpSwPJ0+jUc2C5k2AXiTwtWkaK1K0rhokbD4+zWBMEt2Rfq7R2h6KM+PGoHUPRbzYuJtkmONg7tbsjZzAJ5lguVbjUZMlBGeprdpPDZY3RzSKN8uFO159Xc/Er4VJ4XpJ0e8bt12wyKWMcgKSdkX2QDkzdwJq3NUZpLQeFxQ/jwRyd7KCw8G3j1qJMz/om0c+JxGI0pOO07MsXcT7ZHcotGD3NWqU0wuEWBFSJFSNRYIoAAHcBTlHBzFDBeR1RRRSGFFFFABXhNe0yml222V3U0sibwKmQsbLu50siWrkAKLV2KGCE8Th1kUo6hlYWKsLgjvBrO9O9GV2LYWQAH/DkvYfZcXNu4jzrSCa9oTwDSZlWi+jGYm88qIvKO7MfMgAfGqtr1q8+jpSRd4ZWvE5tkbZxvb3hbLmPA1v1MNN6IixULwTLtI4t3g8GU8GBzBp6mLQj5fbGufePlXn9sf6R+FW/TfRni4VkdV6xYycwV7Ue8SqL3yHtKdxGW0N1Yn0NOiM7psqouSSu7wvQ5pcsSg3whucY/wBI/CvP7U/0j61eMP0R45lvtYdb5gbbnf4JULpPUvEQTmB2iLhFkNma2y5YDMqM7ofhRKaistgoNvCRCJjnHG/iKndUdEYnSE4ijOyosZJNkWRfzY52HHwBIeav9HOIxTOBJEgTZ2mO02bXyAAzNhfeN4rb9WdX4cFAsMIyGbMfadjvdjz+QsKSmmsoejDwxPR2qmEhVQsEZIAG06qznvLEbzXeK1YwcntYaLxCBT6rY1L0UsjwhtgcDHCmxEiog91QAM+NcSydWRf2Dl4H9KeVH6cYCFie712hUo7vAp7LI/vTTGHYIceBo0TJtQoTy+RI/KvdKn+E3l8xQliWBN5jkcxuCARuNNZjsG43HeKR0FLtRnuYj4A/nTvGrdD3Z+lGMSwCeqORVGuLiuqY6MluCOX50+pNYeCUXlZCiiikMbY6XZXvOVJ6NTItzpHTDez5/lTrR/8Adr5/M1PGIFWczwcTSdsDwp5UNpKTYkB8D6VLowIBG40SWyY4vLaG+Kksy8v3p1TbHYfbXLeN36U10fpEHsPkwyz4/vSxlZQ9WJYZJ0UUVEmcTRBlKncwIPgRavnTVPQUk+kUwcjMyRSN1oJJGxA1m7J4MQq/fr6OplhdEQRyPLHDGksntuqKrtnftMBc5550APayzpw0YwSHFxkqUJicqSDsvmpJHAMCPv1qdN8fgY5kMc0ayI1rq4DKbEEXByyIB8qAKT0LYUro8yG5aaV3JOZIWyDM/YNX6kcHhI4kEcSLGi5KiKFUDuUZClqACivKa4/SMcIvI4XlfefAbzTSb2Qm0lljq9VLWHSfWyLDF2s+HFuXgP63U00jrBLim6nDK1jv+kR3ncq/13VO6v6CEA2m7UhGZ4Acl/WtCh2Xenz4L8mSVjuemHHi/wAErgsP1cap9EAefE+tROtGNCqIwc2zPgP3+VP9K6TSBNpjn7q8Sf076pmDV8XPmd+bHgq8vyFKmGXrlwh32aV2ceWWvVuMiG594k+W78qe6Qe0benrS0SBQABYAAAdwqG0xi7tsjcN/jVa788lr/068C+hj2m8BUrUdoWKyFj73yH9GpGlY+8yVS7qCiiioFhHaaj7Abkfgf6Fc6FnupXiM/I/vUjIgIIO45VWplaCT5HgRVsO9HSUWdyWrwJrSmD6xLD2hmP0qJ0RpXYPVyZC+RPA8j3VN4PFrIt18xxFNNLaHWYXHZfnz7iONEWl3Zf+BOLffhz9ySBpnpDRqSjPJuDDf586rC4/EYM7LrdOF/Z+63Dw+FTmA1jgksC2w3Jsvjupuqce9HdeaEroT7stn5MbH+1Qbh1qDzNvn866g1qivaQMh45XHwz+FTykHdSWIwqOLOit9oA/Olri/iXsPs5L4Je+42i0zA26VPMgfOnSYhDuZT4EGoqfVfDN7mz9lmHwvamUmpMB3PIPNT/tp4qfi18harl/Sn8yy7Y5ikpMZGvtSIPFgPzqs/8AkSH+ZJ/l/SvV1Dg4vKfNR/tp6Kv1P2F2l/6F7kvPrFhk3zIfsna/03qIxmvcC+wrv6KPU5/CnUWpeFG9Gb7Tt+Vqk8LoiCP2IUU8wov676eaF5v6EcdTLxS+pUjp3HYnKCIop94D/wDR8vQUvgdTHdtvFSlid6qSSfFz+Qq1YzSEUQvJIqfaIB8hvNVvSWvkK5RKZDzPZX45/CrITsltVHH9vyVThVDe6eX6/hFlwOBjhXZjQIO7ee8nefOoXTetkcV1jtI/ceyPE8fAVTsTpnF41thdpgfcjBC/ePL7RtU7oXUg5NiW/wCmp/1N+Q9al2EK+9c9/Ij/ADM7e7RHbzIvB4efGyk3Jz7Tn2VHIfoP3q/6K0akCBEHiTvJ5mlUVIkAAVEXcMgBULpHTl+zHkPpcfLlVU5yueIrCLq64ULVJ5kPtK6T2Oyp7XHu/eorR+GMrW4D2j+XjSWjsC0p5Lxb9OZq0YbDqihVGX9ZmlJqtYXI4qVr1PgVVbCw3CvaKKzmsKKKKACkMXhVkXZYfqO+l6KE8CazsyqYjDyYdtoE24MN3gR+tSeB06jZP2Tz939ql2FxY1DY7QCtmh2Dy3r+1X64z+P3M7rnDeHHkSzKrrYgMp8CCKgdIapQvcoTGe7Nfwn8qYvh8RAbjatzXtL5j9RS+H1nYe2obvGRqUa5x3rZCVlctrIkY+r2Ngzhk2hyViv+Vuz8aSbT+kIf7yNj3tEbfiSwq0Q6yQnftL4i/wDpvT2PSkLbpE8yB8DUnbL+uCfyIKmH/HY18ylx9ITj2oVPgxHwINLjpEXjAfJx/wAauLLG+8I34TTc6Gw5/wACI/8ATT9KXaUvmH1H2XULiz6FVPSKP5B/GP8AjSEvSK3uwKPFyfktXD/wTDfyIvwL+ldDR+HTMRwr91B+VPtKP0P3F2XUvmxexQX16xTmyLGPsqWPz/Kk9vSeI/n2Pd1Q9ezWiHHwJl1kY7gV+QprNrHANzFvBT8zYVNXY+CtfchLp2/9y1/YpeE1DxDm8jol9+Zdvhl8asOj9RcOmb7Up+sbL+EfmTSk+tY9yPzY2+AqMxOsEz+9sjkot8d9Scuony8EYw6WvhZfuW4vFAoHYjUbgLD0A31FYzWQDKNb97ZD03/KoODR08puEbP3my87nM+VTOD1YG+Vr9y5D13/ACqnRXDeTyy/tLZ7QWEREmIkmbi7cAOHkN1TOj9AcZfwg/M/pU3hsKkYsihR3fmeNLVCd7axHZFkOnSeZ7s5jQAAAWA4CuqKKoNIUUUUAFFFFABRRRQAUUUUAFNMTo6KT20Unnax9RnRRTTa4E0nyRs+rER9lmXzuPjTCXVRvdkU+KkfImiirI32LxKZdNW/AYYnQMibynkT/wAaYSRMnEeRNeUVsqslLkwXVxhwcAk8aXhwDNu2fj+lFFWzlpWxTCOp7khBqzK3vRgeLf8AGnsOqR96X8K/mT+VFFYZ9RZ5nQr6at7tD6DViFd+03ibfK1SWHwMaewir3gC/rvooqpzlLlmiNcI8IdUUUVAsCiiigAooooAKKKKACiiigD/2Q=="/>
          <p:cNvSpPr>
            <a:spLocks noChangeAspect="1" noChangeArrowheads="1"/>
          </p:cNvSpPr>
          <p:nvPr/>
        </p:nvSpPr>
        <p:spPr bwMode="auto">
          <a:xfrm>
            <a:off x="155575" y="-1790700"/>
            <a:ext cx="31051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data:image/jpeg;base64,/9j/4AAQSkZJRgABAQAAAQABAAD/2wCEAAkGBxQTEhUUExQWFRUXGBcYGBgYGBcYGBwXFxgXHR0VHBYZHCkgHBwlGxgXIjEhJSkrLi4uGR8zODMsNygtLiwBCgoKDg0OGhAQGywlICQsLCwsLCwtLCwsLCwsLCwsLCwtLCwsLCwsLCwsLCwsLSwsLCwsLCwsLCwsLCwsLCwsLP/AABEIAPYAzQMBIgACEQEDEQH/xAAcAAABBQEBAQAAAAAAAAAAAAAAAwQFBgcCAQj/xABGEAACAQICBgcECAMHAgcAAAABAgMAEQQhBQYSMUFRBxMiYXGBkTJCobFSYnKCksHR4SNT8BQzQ6KywtKDoxUWFyQlk8P/xAAaAQACAwEBAAAAAAAAAAAAAAAAAQIDBAUG/8QAMxEAAgIBAwEGBQIFBQAAAAAAAAECAxESITEEEyJBUWGRMoGhsdFS4QUUQnHwIzNDwfH/2gAMAwEAAhEDEQA/ANxoopLE4hY0Z3YKqglmJsABvJoAVpnpDSkMAvNKkY+swHoDmfKsk1y6QJJyUw7NFAPeBKu/eTvVe715CjRTBiSPM871W5+Rph0+canj0NC1k6SppGK4X+FGNzkAu3fZhZR3WvVVm1jxbG5xU/lK6j0UgVF0VU5Nm6NUIrCRO4HXHGxEFcTI3c56wH8dz8averPSYkhCYtRExyEi36sn6wOaeOY8KyeimpNEZ0wl4H00jAi4NwcwRuI53rqsI1U1znwRC/3kPGMnd3ofdPdu+dbHoDT8GLj24Xvb2lOTqeTLw8dx4VdGSZgtplD+xKUUUVIpCiiigAooooAKKKKACiiigAooooAKKKKACiiigDwmsX6Q9bzinMMTWw6HO3+IwPtH6oO4efK1y6U9PmDDiFDaSe4J4iMe0fE3A8zWJ4kk2Ubz8BxNVzeXg10QSWt/IaYqUt9kfE11o5+0RzHypHENwHsjIfmaTVrG44VZpzHBndjVmpkyrg7qRGJsdlsjz4Gmk0l7OuR4/r4UnNNtAXGY491Vqs1T6ry/ZkoW4Xzrlpbb8u/h68Ki1lNrHdw5jwpxDjODC45/1vpOpoceqUvQeiQbjkfgfA0+0VjHilV45OqYH287DxABuvMWPhUHPFldDdeXKlMNieDG458vH9aThtlE4376Zn0LqvrC0oEWIUJNa6spBimX+ZE4JDZZlb3HysgrB9TdY/7K+zIW6piDu21Rgfb6vj3lSGyyPA7fo7FrLGrqysGFwUO0pHMG3w4VZGWUZLq9D9BzRRRUikKKKKACiiigAooooAKKKKACiiigAooooAw3pMxxlx8g4RhYx5C5/wAzH0qoqu88Tu8B/V6l9Z5NrGYon+fMPSRh8hUK8n8RR3H+vhWfls6m0YRz6EfiPasNwyHl+9J0E0VqXByZPLbCgUtgrba7S7YuLrtbN78A3A8jz57quX/p/wBeglwc4Kk2KTgo6MN6MVB7Q5bI86UpqPIKLfAx1X1OfEyoSb4Ygs0iEe7/AIRBzV7kXBG65BORq9YrUTDqpMEYB96N2ZkkH0SWN0bk6m6nmLgy+rGgkwcAiU7TX2ne1tpzvNuAsAAOQqXrHO1t7GqFSS3Mi0zqU6J1+DLSxEEtGw/ira4ZSo9rZNwQO0Lcd9U+E3y3Hh/xNfRWS3OQG8ndnzNUTXfVOPEo2Jwuz1iglwuayAXJtbLb+e41ZC7OzFKtrdGfYWThmLcOKn9K1DVHCYiJVZocVDtAMJMOY2jcEAhngckA24qAe4b6yvCSht/tD4itY1R6SFVUhxa7IUBVlUXFgLDbXeN28X8BvqWyluXtylX3dzRNGzMy9rbP1mTq792zvv5U8pHC4lJFDowZWFwykEEcwRS1WmEKKKKACiiigAooooAKKKKACiiigAooooA+d9aY9nG4oH+fKfxOxHwNV3EtaVT4fOr/ANKeizFjTIPZnUOPtKArD/SfvVnukR2h4VVBd5o3XSzSpL0GzDM0bOduO6lCt+0TYXFza9r7zbxvVjg1WOIhYRADEwi0kV8pUOaTRk81y5GwOV87nJIwOLbIjR+hpJ1fqu1JHm0W59n6Sj3rHIjeMsjeth1L0bLDhk683lIz5hPdjY+8VHE7rkbqaam4XDy2xYQDFbIjmG4rIuTkofZZrXJ4jzva6yW2N7GiqvG4Uz0tpFYImkbO24cWY7lHeaeVXNIYKSbGoXFsPAocE+yz7/UG3gFPOqDRFJvcc4XCdgTYxlL79lso4/qhTlf6xub09i0nGXVFOZvYEFcgL5XAv5VmmseushnvGOzuQkZgXtcX3Md99+YF6tOrej1klixKhh/BBcl3JaZmYE3YkkWF7fWWpuDSyPZtplW6QNWupm66IWWQkgDdt7yvnmR58qkdQtAwY+F7SPDiomvcG4sfZYoc8jcZEcOdW7S2H/tgbCxKHzG3ITZIyDcZje+W4efEUhj9X49FdXjYmY9WdmfIDbib2iAM8rXAJOYGe+++MdcFq+L7nO7aVU2ofD9n/wBkjqxGY5mgkHUYlQGJjyhxMYNutEe4PwawBBIztlVzFM8Tg45hG/FCHjcbx4H6LLkRxBp7UUTk8vIUUUUyIUUUUAFFFFABRRRQAUUUUAFFFFAGe9MmHvh4H4rKV8nU/morGtIpkDy/OvpbS2i1nMO3mscgltzZQQo8ATfyFUDH9H8eIhnWEBJoppUXgroSJEVhwIWQAN3C/dBp6smmNkXU4Mz7UXDJLLJFJbYkjMZPFdtl2ZB4SBB4uKsOhMFNG/Umy47CgmAnJMRhjcmEniu+x9245GqhobGtgsUetjJ2dqKVDk2ycmAPBha4Pd31rWkmjnji2FaeSyvFJGQjLllL1hFkv9HO+Y2SL1C14foyuuOrbxQ4wcEU7Lio9uKX2XtZW7JzilTMMQbjPMcCL3qYquOMUl5GOFgJA23JYhiNxO4bQ59/o40Tp2NhsSTxPJc5x3C24ZtleszNKjsTdI4xrRubbVlY2te/ZOVuN+VKg33V7UQKvBq3FMkRkw4jKoiklm6xiqgXKq2yN287R7hUtgMI2IAjw/8ACwy9lpRvYDIpFf02/TdTiBRiZWgB7CAGYg2Jve0QI3Xsdo8ALbzcWuGJVUKoCqBYACwAHACtdUMby+Rlts192L28RHR+AjhQRxKFUcB8yeJ76onTFpbYw3ULmXsz24JfLzPa/DVy0zpTqQFVduVvYS9r82Y+6g4nyGZFUPXLCbODdnbbkMiO7nixOzYDgoBsBwq7WlJZ5KXDKwuBz0U6yXU4CZwZIheFwQVkhtcWIO9Rw5W4q1tFr5kSIqw2Sy2N0dSQyHlcZ1Z9Ga7Y6Kw64uBwcBwfM9r41LSLWboTWft0u4ETNHszbANhMFBQ24hQ21bvtUNiulJmws6vEFkMbojoeyJGWwJVswASOJrKk0fKY+tEUhiBKlwjFAQBcFgLDIjfRjzHq8j6c0Pp/DYoXw80cncD2h4oe0PMVJ18kxuQQykgjMMDYjvBG6rboTpIx+HsOtEyC3ZmG3l3OCHv4kjupYDUfRNFZtoTpgw0lhiY3gb6Q/iR+qjaH4fOr5ozSsOIXaglSVeaMDbxAzHnSJZHtFFFABRRRQAUUUUAFIwYcLtEe820fGwHyApaigDHum/QKq0eLQWLnq5O8gdlvGwI8hVW1G1vbCMInG3A7cPaRjbtDmOa+Y5HcNaNCf2tIoydlVnilY8bRktYd5yXuBJ4WrIek7VtMLjA8VhHODIEHuOrDasOCm9x4sNwFGE9mPLzlck7j5osdN1TOsYCMyMzWBJFkVAcszZmbM5bIqB1U1WxMWMViANkksdpHFiDvsTe4NgDvvUl0eaRR3kwkqqxUl4toAnZPtIL8ib+Z5VcUxJY9VhIhIRkWHZhQ8iwyJ+qM6zyrlGbgjR28HBTY4ijjgjsLIi8Scs95JPEn51AaT1mv2MODc9kOd9zkAinjfcT6GrPhdUwxD4pzMwzC5rEvcFG/wATv40hrfo2JEw7RxojLiIQoRQtxtAlchusL+VX01VweZ7v6fuYuosunHEHpX1/b6kDoGPFYNy4iEisAHUOtza5BuTvFzzGZ8asr6dxEgtHB1PN5WViPsohNz4kV40gBAJAJ3AnM2FzYccs6b4VZduQyFdm4EarwUDex+kT5C1U2dXOby0sl9XRRqWlN4O8Phgtzcs7e07G7MRzPLfYCwHACoTpANsBMeRhP/ejp5pPSmfU4dlbENaw3qouNp3tuAF8t97VHdIx/wDj5BzaEH/7U/SqYNuafqaZw0wM1Y9oeDf7f3ryaWwbmBf515Ke0nifkf0priHv1vcFX+vWumcwas1oftMT6fvX0J0aaO6jRuHUixdesbxlJb5EDyrBEwRlmgw43uyJ5yMAT+dfUEUYVQoFgAAB3DICq5FkSB0zqTgcTcy4dNo++l4382SxPneqLpfoow8bjYnlswNlOwWBysdqwuO61++tbqoa06vYqWXroJUPZAEbXW1uTC97kneBSySwZNpPo9xEdzEyzDl7D/hbI+RpHC6m4xLSIyxvvydkcd11GR86vk2lcRh+zioWUc2F08nF1+NPcNpKGXcbH1H6/GnkWCp4fXjSuAsMSBPHuBksT4CZOP2gTVx0J0tYOWwmD4dvrDaT8a7h3sBTLT2gBiour2yBcMClmzAO9TnbPhWd6Z1JxECs4KSooJYg7LBRvJRvyvRsG6PonBY2OZQ8UiSKfeRgw9RTivk/A42SFtuGR42+kjFT6g5juq8aD6WcZDYTBMSvNhsSfjUbPqvnSwGo3iiqnqhr9hse3VoHjlClthwMwLX2WBsbXGWR7qtlIkFFFFAEFrlp3+x4YyKAXJCoDu2jxPcACfKsO0hiHncySsXc72J+HIDkNwq69LGldvEJApyiF2+29jbyW34jVFqyK2KpSedi86gajrMRip/Z9xRcFrZEsd4XeLDfxyyrVYIFRQqKFUCwUCwA5ACsM0LrXisMNmOTsfQYBh5XzHlT/SHSDjJV2QyxDj1YsfxEkjyqU05SbIVvTFLBq+k9MxQkKSWkPsxp2nPfbgPrGw76hTtyyCWawIuERTdUB3m/vOdxa2QyHG+VaO1rxGELNZZkY7T7WT359YMyPG9quWite8NKoLbcRP0htC/it/lWS5T4SNVTjzJk/i+qjvNIFBUW2yBcDkDvz5DfVU0rrHJP2IAUTcX3MR4+6PDOplsJh8W20ZjMN6xhxsrkLnYAufvX30umr8QPvEcri3wFYLFPhHX6eymPelu/oRep2j9gswHC21zJI+QHxrzpKb/2ijnNEPTab/bVpjQKAALAbgKoXSJpNWdIFIJj7b9zMLKvjslj5iremg1JIydZdrzIpGKexQngT/oakcDHtISfea/oQfmK70hGW2FGVyf9JpwAEXuUfKuocrwJrouwPX6WV/dhV5DyuBsKPV7/AHa3ysr6CdH2ixOIIzd1jHgg2iR5v/lrVKrZdHgKKKKQzxlBFjmKruktSsJLchOpb6UR2P8AL7J9KsdFAGeYnVHGQ5wSrMv0W7D+H0T6inmqrzST7GIhZOrXa7a5XvYWbcc7nI8Ku9FAFR090c4HE3PVdS59+GyG/MrbZJ7yL1lGvHR/Jo9BL1ySRMwQXukm0QSBsZg5Am4PDdX0LWFdK2lmxmPTCw9oRHqlA96ZyNr07K91mppkWh50IaCLzyYtskjBjTvkcDaP3Vy+/wB1bTVe0LHhtH4aLDmaNdhbEsygs5zZrXvmxJqZwmNSQXRtocwDb1O+o6k2T0NLOBxRRRTEYRrth2THYgNmS5YH6r2I9AbeVQTj14VeulyEDFRNb2orH7rN+tUarVwUS5PEa4v/AF4V7STHZN+ByPjwP5elK0xBTfBxbJZeF7jwIpxSDBg9wLgqBvtmCf1oGLl9ntXtbO+63nTzRWtuPXNHDpwWUbVgPrZN8ahsXhnfioHLP4mnWhLqGRt4Nx4GrKaoWz0zKb7p1Q1QLDjNatISKVBhiuN6BtryLEgVT8LiwpYSElixJYm9yTmSd+/jU9NMFB58qiNHQ2XaO9sye48Ks6jp66cKCK+l6m27LsOnkDOliD7RyN+Fvzo0i9o278vX9r0omGUNtAWP9cK8bCGeaCAb5ZEXyZgt/IEnyrN4GpG59G+juo0dhlIsWTrG8ZSX+RA8qs1cxoAAALAAADuHCuqqLxhpLESRjbResVRdkHt25rwJA93jz5qaM0jHPGJImDKfgeRHA91O6z7Tsb6NxIxEIvBKf4ie7tbyO4nMg+I3VVZNw38PE0UVK7uL4vD19PwaDRTXAY5Jo1ljYFGF7/MHkRuPhVY09r5FFdYB1z/Sv/DH3ve8su+pSsjFZbI1dPZZLRFblwY1AaT1wwsNwZNth7sfaPhcZDzNZppHTeJxbbLOzbRsI0BCnu2Bv871ZtXtQCbPijYfy1Of3mG7wHrWb+YnY8Vr5s6L/h9VEdXUT+SENMdJEgRniiEaAgF2u5udwsLAE8s9x5VD9F2r8eLeXESRkRo2ypJO28pzdi2+wBG45ljypl0o4vr8XDo7CqAsTBdlRYGeSwzt9FTv+s1a/q5ohMJhosOm6NbE/SY5s57yxJ86vjU+ZvL+his6lcVRUV7v3/ApgdEwQ/3UUad6qAfXfT6iirEkuDM23uwooopiKB0uaOLQxTgf3bFW+zJax/EAPvVldfQ2msAJ4JYT76MvgSMj5Gx8q+emUgkEWINiORG8VZB7FU1ucuoIIO40lDIfZO8GxPyPn86VZreFNMebDbHKx/I+RqREeUVzFJtAEca6oEFeWzy37vWvaVWPJW7xf1rV0sNU8+Rl6uemGPMcCFeVRwGy7Jw9pfsnh5GpSmuNiuVbiCR5EH87Vs6qvVDPkc/o7XGzD8RGp7oywHXaVVrdmCN37tojYA/7hP3aga0XoPwP8PE4kjOSQIp+rGL/ADcj7tceXB3IcmnUUUXqsuCmuk8Ak8TRSC6sLeB4Ed4NjTqik1kabTyjEtI9fhuswjOwTauyjc2WTeBFjb13U41e1XmxRBUbEfGRhl90e8fh31qWktBQTukksYZk3X3EcmHvC/A1IqtrACwHCsS6Pvd57eB2ZfxdqvEI4k+X6kVoLV2HCr/DW7cXbNj58B3CutaNMrg8LLiGz2F7I+k5yVfNiB61K1j3S9pN8VioNHQdohlLDh1r5KD3KhLH7XdW2MUtkceyyU3qk8s86GdBtNPLpCbtEFlQn3pXzkk8gbfeblWxVH6A0UmFw8UEfsxqBfmd5Y95Nz51IU2QQUUUUDCiiigANYVr1guqx06jczdYP+oAx/zFq3Wsn6XcNbExSfTjt5ox/JxUo8kJ8FEpnjcMSDsea8D4cjTyirCoY6Jk7JXkfgf3vT6kIMKzYhVjFzJcW7xx+VT+m9XJcLH1shQplcqxJF+4gX8r1HXFPDZPQ2spEPTuNboBzAqMGOj+kPjT7D4yPZUba3sOI5Vv6JpSeTm9fFuKwh0KRxfs+Y+dd9ev0l9RTTGY+MLbbBOW7PcRyrbbKOh7+Bz6IS7SO3iI4l7Ix5A1sPRhjcMujoUjlRmQXlA3rI5LFSN+V7eVY7hcdAWtIxCcey2Y+iLA+tq0LBay4ARqkTxRIoyV72HfsDNj3k152+zTwj1FFeeS74vWaMZJ2j9UFj6Ll8ahtCaaYYhjiJHzGyqbLb2IsdgZCw+dQs+s0NuzjYBlkAAL92ZNqY4DpBw0EoMsbzN/NRg2zfgENlOR3gk76xJ2Tmv8RtxXCt/4zYKKr+hddMDirCLEJtH3GvG/kr2J8r1P3reYT2iiigCP09pVMLh5Z5PZjUtbmdyqO9mIA7zWZ9D+iHxE82kp82LOsZ5u39447gDsDxYcKW6XtIviJ8PoyDN3ZWfltHJAe4Dac+CmtI0JotMNBHBH7MahR3nix7ybk+NMXiPqKKKQwooooAKKKKACqP0s4DbwqSjfE4v9l8j/AJtirxTXSGHSWN4nG0rqVYdx7+BprkT4PnauJFPA28RcfrUnrTq7isC5DJ1kRNklG4jgG5N3fOoiKNjm5+6N3nzq3OSnGDrQmlGhxaPJawy7rEgg+F1FWnXXSHXFQR2d4U8hz555+Qqnz4TbLMeAso7+frTjDuxUBjtFezfuG4ehqiVObFMujditwB4VIIsPQVH4DCi7BxmLZfnUpXhUXvxFXlORucBH9H4mmuMwars2BzYDfUnSWJi2hlvBBHiKGCYgdGJ9b1/ak20UODHzANP0a4/r0r2jAZIXEYBlF947v0r3R7EMF4NvB+YqZprJhwTbhvUjerfpSwPJ0+jUc2C5k2AXiTwtWkaK1K0rhokbD4+zWBMEt2Rfq7R2h6KM+PGoHUPRbzYuJtkmONg7tbsjZzAJ5lguVbjUZMlBGeprdpPDZY3RzSKN8uFO159Xc/Er4VJ4XpJ0e8bt12wyKWMcgKSdkX2QDkzdwJq3NUZpLQeFxQ/jwRyd7KCw8G3j1qJMz/om0c+JxGI0pOO07MsXcT7ZHcotGD3NWqU0wuEWBFSJFSNRYIoAAHcBTlHBzFDBeR1RRRSGFFFFABXhNe0yml222V3U0sibwKmQsbLu50siWrkAKLV2KGCE8Th1kUo6hlYWKsLgjvBrO9O9GV2LYWQAH/DkvYfZcXNu4jzrSCa9oTwDSZlWi+jGYm88qIvKO7MfMgAfGqtr1q8+jpSRd4ZWvE5tkbZxvb3hbLmPA1v1MNN6IixULwTLtI4t3g8GU8GBzBp6mLQj5fbGufePlXn9sf6R+FW/TfRni4VkdV6xYycwV7Ue8SqL3yHtKdxGW0N1Yn0NOiM7psqouSSu7wvQ5pcsSg3whucY/wBI/CvP7U/0j61eMP0R45lvtYdb5gbbnf4JULpPUvEQTmB2iLhFkNma2y5YDMqM7ofhRKaistgoNvCRCJjnHG/iKndUdEYnSE4ijOyosZJNkWRfzY52HHwBIeav9HOIxTOBJEgTZ2mO02bXyAAzNhfeN4rb9WdX4cFAsMIyGbMfadjvdjz+QsKSmmsoejDwxPR2qmEhVQsEZIAG06qznvLEbzXeK1YwcntYaLxCBT6rY1L0UsjwhtgcDHCmxEiog91QAM+NcSydWRf2Dl4H9KeVH6cYCFie712hUo7vAp7LI/vTTGHYIceBo0TJtQoTy+RI/KvdKn+E3l8xQliWBN5jkcxuCARuNNZjsG43HeKR0FLtRnuYj4A/nTvGrdD3Z+lGMSwCeqORVGuLiuqY6MluCOX50+pNYeCUXlZCiiikMbY6XZXvOVJ6NTItzpHTDez5/lTrR/8Adr5/M1PGIFWczwcTSdsDwp5UNpKTYkB8D6VLowIBG40SWyY4vLaG+Kksy8v3p1TbHYfbXLeN36U10fpEHsPkwyz4/vSxlZQ9WJYZJ0UUVEmcTRBlKncwIPgRavnTVPQUk+kUwcjMyRSN1oJJGxA1m7J4MQq/fr6OplhdEQRyPLHDGksntuqKrtnftMBc5550APayzpw0YwSHFxkqUJicqSDsvmpJHAMCPv1qdN8fgY5kMc0ayI1rq4DKbEEXByyIB8qAKT0LYUro8yG5aaV3JOZIWyDM/YNX6kcHhI4kEcSLGi5KiKFUDuUZClqACivKa4/SMcIvI4XlfefAbzTSb2Qm0lljq9VLWHSfWyLDF2s+HFuXgP63U00jrBLim6nDK1jv+kR3ncq/13VO6v6CEA2m7UhGZ4Acl/WtCh2Xenz4L8mSVjuemHHi/wAErgsP1cap9EAefE+tROtGNCqIwc2zPgP3+VP9K6TSBNpjn7q8Sf076pmDV8XPmd+bHgq8vyFKmGXrlwh32aV2ceWWvVuMiG594k+W78qe6Qe0benrS0SBQABYAAAdwqG0xi7tsjcN/jVa788lr/068C+hj2m8BUrUdoWKyFj73yH9GpGlY+8yVS7qCiiioFhHaaj7Abkfgf6Fc6FnupXiM/I/vUjIgIIO45VWplaCT5HgRVsO9HSUWdyWrwJrSmD6xLD2hmP0qJ0RpXYPVyZC+RPA8j3VN4PFrIt18xxFNNLaHWYXHZfnz7iONEWl3Zf+BOLffhz9ySBpnpDRqSjPJuDDf586rC4/EYM7LrdOF/Z+63Dw+FTmA1jgksC2w3Jsvjupuqce9HdeaEroT7stn5MbH+1Qbh1qDzNvn866g1qivaQMh45XHwz+FTykHdSWIwqOLOit9oA/Olri/iXsPs5L4Je+42i0zA26VPMgfOnSYhDuZT4EGoqfVfDN7mz9lmHwvamUmpMB3PIPNT/tp4qfi18harl/Sn8yy7Y5ikpMZGvtSIPFgPzqs/8AkSH+ZJ/l/SvV1Dg4vKfNR/tp6Kv1P2F2l/6F7kvPrFhk3zIfsna/03qIxmvcC+wrv6KPU5/CnUWpeFG9Gb7Tt+Vqk8LoiCP2IUU8wov676eaF5v6EcdTLxS+pUjp3HYnKCIop94D/wDR8vQUvgdTHdtvFSlid6qSSfFz+Qq1YzSEUQvJIqfaIB8hvNVvSWvkK5RKZDzPZX45/CrITsltVHH9vyVThVDe6eX6/hFlwOBjhXZjQIO7ee8nefOoXTetkcV1jtI/ceyPE8fAVTsTpnF41thdpgfcjBC/ePL7RtU7oXUg5NiW/wCmp/1N+Q9al2EK+9c9/Ij/ADM7e7RHbzIvB4efGyk3Jz7Tn2VHIfoP3q/6K0akCBEHiTvJ5mlUVIkAAVEXcMgBULpHTl+zHkPpcfLlVU5yueIrCLq64ULVJ5kPtK6T2Oyp7XHu/eorR+GMrW4D2j+XjSWjsC0p5Lxb9OZq0YbDqihVGX9ZmlJqtYXI4qVr1PgVVbCw3CvaKKzmsKKKKACkMXhVkXZYfqO+l6KE8CazsyqYjDyYdtoE24MN3gR+tSeB06jZP2Tz939ql2FxY1DY7QCtmh2Dy3r+1X64z+P3M7rnDeHHkSzKrrYgMp8CCKgdIapQvcoTGe7Nfwn8qYvh8RAbjatzXtL5j9RS+H1nYe2obvGRqUa5x3rZCVlctrIkY+r2Ngzhk2hyViv+Vuz8aSbT+kIf7yNj3tEbfiSwq0Q6yQnftL4i/wDpvT2PSkLbpE8yB8DUnbL+uCfyIKmH/HY18ylx9ITj2oVPgxHwINLjpEXjAfJx/wAauLLG+8I34TTc6Gw5/wACI/8ATT9KXaUvmH1H2XULiz6FVPSKP5B/GP8AjSEvSK3uwKPFyfktXD/wTDfyIvwL+ldDR+HTMRwr91B+VPtKP0P3F2XUvmxexQX16xTmyLGPsqWPz/Kk9vSeI/n2Pd1Q9ezWiHHwJl1kY7gV+QprNrHANzFvBT8zYVNXY+CtfchLp2/9y1/YpeE1DxDm8jol9+Zdvhl8asOj9RcOmb7Up+sbL+EfmTSk+tY9yPzY2+AqMxOsEz+9sjkot8d9Scuony8EYw6WvhZfuW4vFAoHYjUbgLD0A31FYzWQDKNb97ZD03/KoODR08puEbP3my87nM+VTOD1YG+Vr9y5D13/ACqnRXDeTyy/tLZ7QWEREmIkmbi7cAOHkN1TOj9AcZfwg/M/pU3hsKkYsihR3fmeNLVCd7axHZFkOnSeZ7s5jQAAAWA4CuqKKoNIUUUUAFFFFABRRRQAUUUUAFNMTo6KT20Unnax9RnRRTTa4E0nyRs+rER9lmXzuPjTCXVRvdkU+KkfImiirI32LxKZdNW/AYYnQMibynkT/wAaYSRMnEeRNeUVsqslLkwXVxhwcAk8aXhwDNu2fj+lFFWzlpWxTCOp7khBqzK3vRgeLf8AGnsOqR96X8K/mT+VFFYZ9RZ5nQr6at7tD6DViFd+03ibfK1SWHwMaewir3gC/rvooqpzlLlmiNcI8IdUUUVAsCiiigAooooAKKKKACiiigD/2Q=="/>
          <p:cNvSpPr>
            <a:spLocks noChangeAspect="1" noChangeArrowheads="1"/>
          </p:cNvSpPr>
          <p:nvPr/>
        </p:nvSpPr>
        <p:spPr bwMode="auto">
          <a:xfrm>
            <a:off x="307975" y="-1638300"/>
            <a:ext cx="31051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7414" name="Picture 6" descr="http://academiadecomunicacion.files.wordpress.com/2012/03/evaluac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435344"/>
            <a:ext cx="31051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0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500"/>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55576" y="476672"/>
            <a:ext cx="7772400" cy="1470025"/>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l"/>
            <a:r>
              <a:rPr lang="es-MX" sz="4800" dirty="0">
                <a:solidFill>
                  <a:schemeClr val="tx2"/>
                </a:solidFill>
                <a:effectLst>
                  <a:outerShdw blurRad="63500" dist="38100" dir="5400000" algn="t" rotWithShape="0">
                    <a:prstClr val="black">
                      <a:alpha val="25000"/>
                    </a:prstClr>
                  </a:outerShdw>
                </a:effectLst>
                <a:latin typeface="Centaur" panose="02030504050205020304" pitchFamily="18" charset="0"/>
              </a:rPr>
              <a:t>Impartición o ejecución de la capacitación.</a:t>
            </a:r>
          </a:p>
        </p:txBody>
      </p:sp>
      <p:sp>
        <p:nvSpPr>
          <p:cNvPr id="5" name="2 Subtítulo"/>
          <p:cNvSpPr txBox="1">
            <a:spLocks/>
          </p:cNvSpPr>
          <p:nvPr/>
        </p:nvSpPr>
        <p:spPr>
          <a:xfrm>
            <a:off x="1259632" y="2492896"/>
            <a:ext cx="6400800" cy="3816424"/>
          </a:xfrm>
          <a:prstGeom prst="rect">
            <a:avLst/>
          </a:prstGeom>
        </p:spPr>
        <p:txBody>
          <a:bodyPr vert="horz" lIns="91440" tIns="45720" rIns="91440" bIns="45720" rtlCol="0" anchor="ctr">
            <a:norm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342900" indent="-342900">
              <a:buFont typeface="Wingdings" panose="05000000000000000000" pitchFamily="2" charset="2"/>
              <a:buChar char="v"/>
            </a:pPr>
            <a:r>
              <a:rPr lang="es-MX" sz="2000" b="1" dirty="0" smtClean="0">
                <a:solidFill>
                  <a:schemeClr val="tx1"/>
                </a:solidFill>
              </a:rPr>
              <a:t>Implica realizar una serie de actividades que representa un buen porcentaje de las tareas del responsable de la administración de la capacidad. </a:t>
            </a:r>
          </a:p>
          <a:p>
            <a:pPr marL="342900" indent="-342900">
              <a:buFont typeface="Wingdings" panose="05000000000000000000" pitchFamily="2" charset="2"/>
              <a:buChar char="v"/>
            </a:pPr>
            <a:endParaRPr lang="es-MX" sz="2000" b="1" dirty="0" smtClean="0">
              <a:solidFill>
                <a:schemeClr val="tx1"/>
              </a:solidFill>
            </a:endParaRPr>
          </a:p>
          <a:p>
            <a:pPr marL="342900" indent="-342900">
              <a:buFont typeface="Wingdings" panose="05000000000000000000" pitchFamily="2" charset="2"/>
              <a:buChar char="v"/>
            </a:pPr>
            <a:r>
              <a:rPr lang="es-MX" sz="2000" b="1" dirty="0" smtClean="0">
                <a:solidFill>
                  <a:schemeClr val="tx1"/>
                </a:solidFill>
              </a:rPr>
              <a:t>Se debe de impartir cursos diseñados estructurados, , esto es:</a:t>
            </a:r>
          </a:p>
          <a:p>
            <a:pPr marL="342900" indent="-342900">
              <a:buFont typeface="Wingdings" panose="05000000000000000000" pitchFamily="2" charset="2"/>
              <a:buChar char="v"/>
            </a:pPr>
            <a:endParaRPr lang="es-MX" sz="2000" dirty="0" smtClean="0">
              <a:solidFill>
                <a:schemeClr val="tx1"/>
              </a:solidFill>
            </a:endParaRPr>
          </a:p>
          <a:p>
            <a:pPr marL="914400" lvl="1" indent="-457200">
              <a:buFont typeface="+mj-lt"/>
              <a:buAutoNum type="arabicPeriod"/>
            </a:pPr>
            <a:r>
              <a:rPr lang="es-MX" sz="1600" dirty="0" smtClean="0">
                <a:solidFill>
                  <a:schemeClr val="tx1"/>
                </a:solidFill>
              </a:rPr>
              <a:t> </a:t>
            </a:r>
            <a:r>
              <a:rPr lang="es-MX" sz="1600" b="1" dirty="0" smtClean="0">
                <a:solidFill>
                  <a:schemeClr val="tx1"/>
                </a:solidFill>
              </a:rPr>
              <a:t>Decidir a quien o designar un instructor interno.</a:t>
            </a:r>
          </a:p>
          <a:p>
            <a:pPr marL="914400" lvl="1" indent="-457200">
              <a:buFont typeface="+mj-lt"/>
              <a:buAutoNum type="arabicPeriod"/>
            </a:pPr>
            <a:r>
              <a:rPr lang="es-MX" sz="1600" b="1" dirty="0" smtClean="0">
                <a:solidFill>
                  <a:schemeClr val="tx1"/>
                </a:solidFill>
              </a:rPr>
              <a:t>Preparar los manuales del curso.</a:t>
            </a:r>
          </a:p>
          <a:p>
            <a:pPr marL="914400" lvl="1" indent="-457200">
              <a:buFont typeface="+mj-lt"/>
              <a:buAutoNum type="arabicPeriod"/>
            </a:pPr>
            <a:r>
              <a:rPr lang="es-MX" sz="1600" b="1" dirty="0" smtClean="0">
                <a:solidFill>
                  <a:schemeClr val="tx1"/>
                </a:solidFill>
              </a:rPr>
              <a:t>Preparar material didáctico.</a:t>
            </a:r>
          </a:p>
          <a:p>
            <a:pPr marL="914400" lvl="1" indent="-457200">
              <a:buFont typeface="+mj-lt"/>
              <a:buAutoNum type="arabicPeriod"/>
            </a:pPr>
            <a:endParaRPr lang="es-MX" sz="1600" dirty="0" smtClean="0">
              <a:solidFill>
                <a:schemeClr val="tx1"/>
              </a:solidFill>
            </a:endParaRPr>
          </a:p>
          <a:p>
            <a:pPr marL="342900" indent="-342900">
              <a:buFont typeface="Wingdings" pitchFamily="2" charset="2"/>
              <a:buChar char="v"/>
            </a:pPr>
            <a:endParaRPr lang="es-MX" sz="2000" dirty="0">
              <a:solidFill>
                <a:schemeClr val="tx1"/>
              </a:solidFill>
            </a:endParaRPr>
          </a:p>
        </p:txBody>
      </p:sp>
    </p:spTree>
    <p:extLst>
      <p:ext uri="{BB962C8B-B14F-4D97-AF65-F5344CB8AC3E}">
        <p14:creationId xmlns:p14="http://schemas.microsoft.com/office/powerpoint/2010/main" val="359471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43608" y="476672"/>
            <a:ext cx="7024744" cy="1143000"/>
          </a:xfrm>
        </p:spPr>
        <p:txBody>
          <a:bodyPr>
            <a:normAutofit/>
          </a:bodyPr>
          <a:lstStyle/>
          <a:p>
            <a:r>
              <a:rPr lang="es-MX" dirty="0" smtClean="0">
                <a:latin typeface="Centaur" panose="02030504050205020304" pitchFamily="18" charset="0"/>
              </a:rPr>
              <a:t>Definición de Capacitación</a:t>
            </a:r>
            <a:endParaRPr lang="es-MX" dirty="0">
              <a:latin typeface="Centaur" panose="02030504050205020304" pitchFamily="18" charset="0"/>
            </a:endParaRPr>
          </a:p>
        </p:txBody>
      </p:sp>
      <p:sp>
        <p:nvSpPr>
          <p:cNvPr id="5" name="4 Marcador de contenido"/>
          <p:cNvSpPr>
            <a:spLocks noGrp="1"/>
          </p:cNvSpPr>
          <p:nvPr>
            <p:ph idx="1"/>
          </p:nvPr>
        </p:nvSpPr>
        <p:spPr>
          <a:xfrm>
            <a:off x="1043492" y="2276872"/>
            <a:ext cx="6777317" cy="3816424"/>
          </a:xfrm>
        </p:spPr>
        <p:txBody>
          <a:bodyPr>
            <a:normAutofit/>
          </a:bodyPr>
          <a:lstStyle/>
          <a:p>
            <a:pPr algn="just"/>
            <a:r>
              <a:rPr lang="es-MX" dirty="0" smtClean="0">
                <a:solidFill>
                  <a:schemeClr val="tx1"/>
                </a:solidFill>
                <a:latin typeface="Baskerville Old Face" panose="02020602080505020303" pitchFamily="18" charset="0"/>
              </a:rPr>
              <a:t>Es una actividad que debe ser sistémica, planeada, continua y permanente. Que tiene el objeto de proporcionar  el conocimiento necesario y desarrollar las habilidades (aptitudes y actitudes) necesarias para que las personas que ocupan un puesto en las organizaciones, puedan desarrollar sus funciones y cumplir con sus responsabilidades de manera eficiente y efectiva en tiempo y forma.</a:t>
            </a:r>
            <a:endParaRPr lang="es-MX"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83337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800" dirty="0">
                <a:latin typeface="Centaur" panose="02030504050205020304" pitchFamily="18" charset="0"/>
              </a:rPr>
              <a:t>Determinación del proceso de evaluación.</a:t>
            </a:r>
          </a:p>
        </p:txBody>
      </p:sp>
      <p:sp>
        <p:nvSpPr>
          <p:cNvPr id="3" name="2 Marcador de contenido"/>
          <p:cNvSpPr>
            <a:spLocks noGrp="1"/>
          </p:cNvSpPr>
          <p:nvPr>
            <p:ph idx="1"/>
          </p:nvPr>
        </p:nvSpPr>
        <p:spPr>
          <a:xfrm>
            <a:off x="457200" y="1412776"/>
            <a:ext cx="8229600" cy="4713387"/>
          </a:xfrm>
        </p:spPr>
        <p:txBody>
          <a:bodyPr>
            <a:normAutofit/>
          </a:bodyPr>
          <a:lstStyle/>
          <a:p>
            <a:pPr marL="0" indent="0">
              <a:buNone/>
            </a:pPr>
            <a:endParaRPr lang="es-MX" sz="2400" dirty="0">
              <a:latin typeface="Baskerville Old Face" panose="02020602080505020303" pitchFamily="18" charset="0"/>
            </a:endParaRPr>
          </a:p>
          <a:p>
            <a:pPr>
              <a:buFont typeface="Wingdings" panose="05000000000000000000" pitchFamily="2" charset="2"/>
              <a:buChar char="v"/>
            </a:pPr>
            <a:r>
              <a:rPr lang="es-MX" sz="2000" dirty="0" smtClean="0">
                <a:solidFill>
                  <a:schemeClr val="bg2">
                    <a:lumMod val="10000"/>
                  </a:schemeClr>
                </a:solidFill>
                <a:latin typeface="Baskerville Old Face" panose="02020602080505020303" pitchFamily="18" charset="0"/>
              </a:rPr>
              <a:t>La evaluación es “la forma en que se puede medir la eficacia y resultados de un programa educativo y de la labor de un instructor, para obtener la información que permita mejorar habilidades y corregir eventuales errores.</a:t>
            </a:r>
          </a:p>
          <a:p>
            <a:pPr>
              <a:buFont typeface="Wingdings" panose="05000000000000000000" pitchFamily="2" charset="2"/>
              <a:buChar char="v"/>
            </a:pPr>
            <a:endParaRPr lang="es-MX" sz="2000" dirty="0">
              <a:solidFill>
                <a:schemeClr val="bg2">
                  <a:lumMod val="10000"/>
                </a:schemeClr>
              </a:solidFill>
              <a:latin typeface="Baskerville Old Face" panose="02020602080505020303" pitchFamily="18" charset="0"/>
            </a:endParaRPr>
          </a:p>
          <a:p>
            <a:pPr>
              <a:buFont typeface="Wingdings" panose="05000000000000000000" pitchFamily="2" charset="2"/>
              <a:buChar char="v"/>
            </a:pPr>
            <a:r>
              <a:rPr lang="es-MX" sz="2000" dirty="0" smtClean="0">
                <a:solidFill>
                  <a:schemeClr val="bg2">
                    <a:lumMod val="10000"/>
                  </a:schemeClr>
                </a:solidFill>
                <a:latin typeface="Baskerville Old Face" panose="02020602080505020303" pitchFamily="18" charset="0"/>
              </a:rPr>
              <a:t>La </a:t>
            </a:r>
            <a:r>
              <a:rPr lang="es-MX" sz="2000" dirty="0">
                <a:solidFill>
                  <a:schemeClr val="bg2">
                    <a:lumMod val="10000"/>
                  </a:schemeClr>
                </a:solidFill>
                <a:latin typeface="Baskerville Old Face" panose="02020602080505020303" pitchFamily="18" charset="0"/>
              </a:rPr>
              <a:t>evaluación de cualquier curso deberá informar sobre cuatro </a:t>
            </a:r>
            <a:r>
              <a:rPr lang="es-MX" sz="2000" dirty="0" smtClean="0">
                <a:solidFill>
                  <a:schemeClr val="bg2">
                    <a:lumMod val="10000"/>
                  </a:schemeClr>
                </a:solidFill>
                <a:latin typeface="Baskerville Old Face" panose="02020602080505020303" pitchFamily="18" charset="0"/>
              </a:rPr>
              <a:t>aspectos, </a:t>
            </a:r>
            <a:r>
              <a:rPr lang="es-MX" sz="2000" dirty="0">
                <a:solidFill>
                  <a:schemeClr val="bg2">
                    <a:lumMod val="10000"/>
                  </a:schemeClr>
                </a:solidFill>
                <a:latin typeface="Baskerville Old Face" panose="02020602080505020303" pitchFamily="18" charset="0"/>
              </a:rPr>
              <a:t>pero </a:t>
            </a:r>
            <a:r>
              <a:rPr lang="es-MX" sz="2000" dirty="0" smtClean="0">
                <a:solidFill>
                  <a:schemeClr val="bg2">
                    <a:lumMod val="10000"/>
                  </a:schemeClr>
                </a:solidFill>
                <a:latin typeface="Baskerville Old Face" panose="02020602080505020303" pitchFamily="18" charset="0"/>
              </a:rPr>
              <a:t>dada </a:t>
            </a:r>
            <a:r>
              <a:rPr lang="es-MX" sz="2000" dirty="0">
                <a:solidFill>
                  <a:schemeClr val="bg2">
                    <a:lumMod val="10000"/>
                  </a:schemeClr>
                </a:solidFill>
                <a:latin typeface="Baskerville Old Face" panose="02020602080505020303" pitchFamily="18" charset="0"/>
              </a:rPr>
              <a:t>la experiencia, se deben complementar con los </a:t>
            </a:r>
            <a:r>
              <a:rPr lang="es-MX" sz="2000" dirty="0" smtClean="0">
                <a:solidFill>
                  <a:schemeClr val="bg2">
                    <a:lumMod val="10000"/>
                  </a:schemeClr>
                </a:solidFill>
                <a:latin typeface="Baskerville Old Face" panose="02020602080505020303" pitchFamily="18" charset="0"/>
              </a:rPr>
              <a:t>puntos siguientes:</a:t>
            </a:r>
          </a:p>
          <a:p>
            <a:pPr>
              <a:buFont typeface="Wingdings" panose="05000000000000000000" pitchFamily="2" charset="2"/>
              <a:buChar char="v"/>
            </a:pPr>
            <a:endParaRPr lang="es-MX" sz="1600" dirty="0" smtClean="0">
              <a:solidFill>
                <a:schemeClr val="bg2">
                  <a:lumMod val="10000"/>
                </a:schemeClr>
              </a:solidFill>
              <a:latin typeface="Baskerville Old Face" panose="02020602080505020303" pitchFamily="18" charset="0"/>
            </a:endParaRPr>
          </a:p>
          <a:p>
            <a:pPr marL="1714500" lvl="3" indent="-457200">
              <a:buFont typeface="+mj-lt"/>
              <a:buAutoNum type="arabicPeriod"/>
            </a:pPr>
            <a:r>
              <a:rPr lang="es-MX" sz="1600" dirty="0" smtClean="0">
                <a:solidFill>
                  <a:schemeClr val="bg2">
                    <a:lumMod val="10000"/>
                  </a:schemeClr>
                </a:solidFill>
                <a:latin typeface="Baskerville Old Face" panose="02020602080505020303" pitchFamily="18" charset="0"/>
              </a:rPr>
              <a:t> LA REACCION DEL GRUPO.</a:t>
            </a:r>
          </a:p>
          <a:p>
            <a:pPr marL="1714500" lvl="3" indent="-457200">
              <a:buFont typeface="+mj-lt"/>
              <a:buAutoNum type="arabicPeriod"/>
            </a:pPr>
            <a:r>
              <a:rPr lang="es-MX" sz="1600" dirty="0" smtClean="0">
                <a:solidFill>
                  <a:schemeClr val="bg2">
                    <a:lumMod val="10000"/>
                  </a:schemeClr>
                </a:solidFill>
                <a:latin typeface="Baskerville Old Face" panose="02020602080505020303" pitchFamily="18" charset="0"/>
              </a:rPr>
              <a:t>EL CONOCIMIENTO ADQUIRIDO</a:t>
            </a:r>
          </a:p>
          <a:p>
            <a:pPr marL="1714500" lvl="3" indent="-457200">
              <a:buFont typeface="+mj-lt"/>
              <a:buAutoNum type="arabicPeriod"/>
            </a:pPr>
            <a:r>
              <a:rPr lang="es-MX" sz="1600" dirty="0" smtClean="0">
                <a:solidFill>
                  <a:schemeClr val="bg2">
                    <a:lumMod val="10000"/>
                  </a:schemeClr>
                </a:solidFill>
                <a:latin typeface="Baskerville Old Face" panose="02020602080505020303" pitchFamily="18" charset="0"/>
              </a:rPr>
              <a:t>LA CONDUCTA MODIFICADA O DESARROLLADA.</a:t>
            </a:r>
          </a:p>
        </p:txBody>
      </p:sp>
    </p:spTree>
    <p:extLst>
      <p:ext uri="{BB962C8B-B14F-4D97-AF65-F5344CB8AC3E}">
        <p14:creationId xmlns:p14="http://schemas.microsoft.com/office/powerpoint/2010/main" val="21085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800" dirty="0">
                <a:latin typeface="Centaur" panose="02030504050205020304" pitchFamily="18" charset="0"/>
              </a:rPr>
              <a:t>Aspectos importantes de enseñanza-aprendizaje en la capacitación.</a:t>
            </a:r>
          </a:p>
        </p:txBody>
      </p:sp>
      <p:sp>
        <p:nvSpPr>
          <p:cNvPr id="3" name="2 Marcador de contenido"/>
          <p:cNvSpPr>
            <a:spLocks noGrp="1"/>
          </p:cNvSpPr>
          <p:nvPr>
            <p:ph idx="1"/>
          </p:nvPr>
        </p:nvSpPr>
        <p:spPr>
          <a:xfrm>
            <a:off x="467544" y="1844824"/>
            <a:ext cx="8229600" cy="4525963"/>
          </a:xfrm>
        </p:spPr>
        <p:txBody>
          <a:bodyPr>
            <a:normAutofit/>
          </a:bodyPr>
          <a:lstStyle/>
          <a:p>
            <a:pPr algn="just">
              <a:buFont typeface="Wingdings" panose="05000000000000000000" pitchFamily="2" charset="2"/>
              <a:buChar char="v"/>
            </a:pPr>
            <a:endParaRPr lang="es-MX" sz="2800" dirty="0" smtClean="0">
              <a:solidFill>
                <a:schemeClr val="bg2">
                  <a:lumMod val="10000"/>
                </a:schemeClr>
              </a:solidFill>
              <a:latin typeface="Baskerville Old Face" panose="02020602080505020303" pitchFamily="18" charset="0"/>
            </a:endParaRPr>
          </a:p>
          <a:p>
            <a:pPr algn="just">
              <a:buFont typeface="Wingdings" panose="05000000000000000000" pitchFamily="2" charset="2"/>
              <a:buChar char="v"/>
            </a:pPr>
            <a:r>
              <a:rPr lang="es-MX" sz="2800" dirty="0" smtClean="0">
                <a:solidFill>
                  <a:schemeClr val="bg2">
                    <a:lumMod val="10000"/>
                  </a:schemeClr>
                </a:solidFill>
                <a:latin typeface="Baskerville Old Face" panose="02020602080505020303" pitchFamily="18" charset="0"/>
              </a:rPr>
              <a:t>Se </a:t>
            </a:r>
            <a:r>
              <a:rPr lang="es-MX" sz="2800" dirty="0">
                <a:solidFill>
                  <a:schemeClr val="bg2">
                    <a:lumMod val="10000"/>
                  </a:schemeClr>
                </a:solidFill>
                <a:latin typeface="Baskerville Old Face" panose="02020602080505020303" pitchFamily="18" charset="0"/>
              </a:rPr>
              <a:t>puede decir que se aprenden: conocimientos, habilidades, actitudes y  </a:t>
            </a:r>
            <a:r>
              <a:rPr lang="es-MX" sz="2800" dirty="0" smtClean="0">
                <a:solidFill>
                  <a:schemeClr val="bg2">
                    <a:lumMod val="10000"/>
                  </a:schemeClr>
                </a:solidFill>
                <a:latin typeface="Baskerville Old Face" panose="02020602080505020303" pitchFamily="18" charset="0"/>
              </a:rPr>
              <a:t>conductas.</a:t>
            </a:r>
          </a:p>
          <a:p>
            <a:pPr marL="0" indent="0" algn="just">
              <a:buNone/>
            </a:pPr>
            <a:endParaRPr lang="es-MX" sz="2800" dirty="0" smtClean="0">
              <a:solidFill>
                <a:schemeClr val="bg2">
                  <a:lumMod val="10000"/>
                </a:schemeClr>
              </a:solidFill>
              <a:latin typeface="Baskerville Old Face" panose="02020602080505020303" pitchFamily="18" charset="0"/>
            </a:endParaRPr>
          </a:p>
          <a:p>
            <a:pPr algn="just">
              <a:buFont typeface="Wingdings" panose="05000000000000000000" pitchFamily="2" charset="2"/>
              <a:buChar char="v"/>
            </a:pPr>
            <a:r>
              <a:rPr lang="es-MX" sz="2800" dirty="0" smtClean="0">
                <a:solidFill>
                  <a:schemeClr val="bg2">
                    <a:lumMod val="10000"/>
                  </a:schemeClr>
                </a:solidFill>
                <a:latin typeface="Baskerville Old Face" panose="02020602080505020303" pitchFamily="18" charset="0"/>
              </a:rPr>
              <a:t>Se </a:t>
            </a:r>
            <a:r>
              <a:rPr lang="es-MX" sz="2800" dirty="0">
                <a:solidFill>
                  <a:schemeClr val="bg2">
                    <a:lumMod val="10000"/>
                  </a:schemeClr>
                </a:solidFill>
                <a:latin typeface="Baskerville Old Face" panose="02020602080505020303" pitchFamily="18" charset="0"/>
              </a:rPr>
              <a:t>debe tomar muy en cuenta el problema de hacer coincidir los objetivos que se proponen los instructores con los que desean y buscan los </a:t>
            </a:r>
            <a:r>
              <a:rPr lang="es-MX" sz="2800" dirty="0" smtClean="0">
                <a:solidFill>
                  <a:schemeClr val="bg2">
                    <a:lumMod val="10000"/>
                  </a:schemeClr>
                </a:solidFill>
                <a:latin typeface="Baskerville Old Face" panose="02020602080505020303" pitchFamily="18" charset="0"/>
              </a:rPr>
              <a:t>capacitando. </a:t>
            </a:r>
            <a:endParaRPr lang="es-MX" sz="2800" dirty="0">
              <a:solidFill>
                <a:schemeClr val="bg2">
                  <a:lumMod val="10000"/>
                </a:schemeClr>
              </a:solidFill>
              <a:latin typeface="Baskerville Old Face" panose="02020602080505020303" pitchFamily="18" charset="0"/>
            </a:endParaRPr>
          </a:p>
        </p:txBody>
      </p:sp>
    </p:spTree>
    <p:extLst>
      <p:ext uri="{BB962C8B-B14F-4D97-AF65-F5344CB8AC3E}">
        <p14:creationId xmlns:p14="http://schemas.microsoft.com/office/powerpoint/2010/main" val="94358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908720"/>
            <a:ext cx="8229600" cy="4525963"/>
          </a:xfrm>
        </p:spPr>
        <p:txBody>
          <a:bodyPr/>
          <a:lstStyle/>
          <a:p>
            <a:pPr algn="ctr"/>
            <a:endParaRPr lang="es-MX" dirty="0" smtClean="0">
              <a:solidFill>
                <a:schemeClr val="bg2">
                  <a:lumMod val="10000"/>
                </a:schemeClr>
              </a:solidFill>
              <a:latin typeface="Baskerville Old Face" panose="02020602080505020303" pitchFamily="18" charset="0"/>
            </a:endParaRPr>
          </a:p>
          <a:p>
            <a:pPr marL="0" indent="0" algn="ctr">
              <a:buNone/>
            </a:pPr>
            <a:endParaRPr lang="es-MX" dirty="0">
              <a:solidFill>
                <a:schemeClr val="bg2">
                  <a:lumMod val="10000"/>
                </a:schemeClr>
              </a:solidFill>
              <a:latin typeface="Baskerville Old Face" panose="02020602080505020303" pitchFamily="18" charset="0"/>
            </a:endParaRPr>
          </a:p>
          <a:p>
            <a:pPr marL="0" indent="0" algn="ctr">
              <a:buNone/>
            </a:pPr>
            <a:r>
              <a:rPr lang="es-MX" dirty="0" smtClean="0">
                <a:solidFill>
                  <a:schemeClr val="bg2">
                    <a:lumMod val="10000"/>
                  </a:schemeClr>
                </a:solidFill>
                <a:latin typeface="Baskerville Old Face" panose="02020602080505020303" pitchFamily="18" charset="0"/>
              </a:rPr>
              <a:t>Una </a:t>
            </a:r>
            <a:r>
              <a:rPr lang="es-MX" dirty="0">
                <a:solidFill>
                  <a:schemeClr val="bg2">
                    <a:lumMod val="10000"/>
                  </a:schemeClr>
                </a:solidFill>
                <a:latin typeface="Baskerville Old Face" panose="02020602080505020303" pitchFamily="18" charset="0"/>
              </a:rPr>
              <a:t>vez analizados los conceptos, técnicas, métodos y sistema de </a:t>
            </a:r>
            <a:r>
              <a:rPr lang="es-MX" dirty="0" smtClean="0">
                <a:solidFill>
                  <a:schemeClr val="bg2">
                    <a:lumMod val="10000"/>
                  </a:schemeClr>
                </a:solidFill>
                <a:latin typeface="Baskerville Old Face" panose="02020602080505020303" pitchFamily="18" charset="0"/>
              </a:rPr>
              <a:t>capacitación, </a:t>
            </a:r>
            <a:r>
              <a:rPr lang="es-MX" dirty="0">
                <a:solidFill>
                  <a:schemeClr val="bg2">
                    <a:lumMod val="10000"/>
                  </a:schemeClr>
                </a:solidFill>
                <a:latin typeface="Baskerville Old Face" panose="02020602080505020303" pitchFamily="18" charset="0"/>
              </a:rPr>
              <a:t>queda claro  que una empresa que no imparta capacitación a sus empleados, es casi como una sentencia, o se les van, o se “mueren” </a:t>
            </a:r>
            <a:r>
              <a:rPr lang="es-MX" dirty="0" smtClean="0">
                <a:solidFill>
                  <a:schemeClr val="bg2">
                    <a:lumMod val="10000"/>
                  </a:schemeClr>
                </a:solidFill>
                <a:latin typeface="Baskerville Old Face" panose="02020602080505020303" pitchFamily="18" charset="0"/>
              </a:rPr>
              <a:t>juntos.</a:t>
            </a:r>
            <a:endParaRPr lang="es-MX" dirty="0">
              <a:solidFill>
                <a:schemeClr val="bg2">
                  <a:lumMod val="10000"/>
                </a:schemeClr>
              </a:solidFill>
              <a:latin typeface="Baskerville Old Face" panose="02020602080505020303" pitchFamily="18" charset="0"/>
            </a:endParaRPr>
          </a:p>
        </p:txBody>
      </p:sp>
    </p:spTree>
    <p:extLst>
      <p:ext uri="{BB962C8B-B14F-4D97-AF65-F5344CB8AC3E}">
        <p14:creationId xmlns:p14="http://schemas.microsoft.com/office/powerpoint/2010/main" val="245540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268760"/>
            <a:ext cx="3096344" cy="3034481"/>
          </a:xfr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132856"/>
            <a:ext cx="3240360" cy="3528392"/>
          </a:xfrm>
          <a:prstGeom prst="rect">
            <a:avLst/>
          </a:prstGeom>
        </p:spPr>
      </p:pic>
    </p:spTree>
    <p:extLst>
      <p:ext uri="{BB962C8B-B14F-4D97-AF65-F5344CB8AC3E}">
        <p14:creationId xmlns:p14="http://schemas.microsoft.com/office/powerpoint/2010/main" val="2813726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PROGRAMA DE CAPACITACION</a:t>
            </a:r>
            <a:br>
              <a:rPr lang="es-MX" dirty="0" smtClean="0"/>
            </a:br>
            <a:r>
              <a:rPr lang="es-MX" dirty="0" smtClean="0"/>
              <a:t>IDENTIFICACION</a:t>
            </a:r>
            <a:br>
              <a:rPr lang="es-MX" dirty="0" smtClean="0"/>
            </a:br>
            <a:endParaRPr lang="es-MX" dirty="0"/>
          </a:p>
        </p:txBody>
      </p:sp>
      <p:sp>
        <p:nvSpPr>
          <p:cNvPr id="3" name="2 Marcador de contenido"/>
          <p:cNvSpPr>
            <a:spLocks noGrp="1"/>
          </p:cNvSpPr>
          <p:nvPr>
            <p:ph idx="1"/>
          </p:nvPr>
        </p:nvSpPr>
        <p:spPr/>
        <p:txBody>
          <a:bodyPr>
            <a:normAutofit fontScale="92500" lnSpcReduction="20000"/>
          </a:bodyPr>
          <a:lstStyle/>
          <a:p>
            <a:pPr marL="0" indent="0">
              <a:buNone/>
            </a:pPr>
            <a:endParaRPr lang="es-MX" dirty="0" smtClean="0"/>
          </a:p>
          <a:p>
            <a:r>
              <a:rPr lang="es-MX" dirty="0" smtClean="0"/>
              <a:t>Competencia a desarrollar:</a:t>
            </a:r>
          </a:p>
          <a:p>
            <a:r>
              <a:rPr lang="es-MX" dirty="0" smtClean="0"/>
              <a:t>Mantener registro de conocimientos, aprendizaje y experiencias de capacitación aplicando las políticas vigentes en la organización.</a:t>
            </a:r>
          </a:p>
          <a:p>
            <a:r>
              <a:rPr lang="es-MX" dirty="0" smtClean="0"/>
              <a:t>Resultado de Aprendizaje:</a:t>
            </a:r>
          </a:p>
          <a:p>
            <a:r>
              <a:rPr lang="es-MX" dirty="0" smtClean="0"/>
              <a:t>Identificar los procedimientos y difusión de los conocimientos, capacitación y desarrollo de personal teniendo en cuenta las políticas y normas en la organización.</a:t>
            </a:r>
          </a:p>
          <a:p>
            <a:r>
              <a:rPr lang="es-MX" dirty="0" smtClean="0"/>
              <a:t>Unidad Didáctica:</a:t>
            </a:r>
          </a:p>
          <a:p>
            <a:r>
              <a:rPr lang="es-MX" dirty="0" smtClean="0"/>
              <a:t>Elaborar el plan de capacitación, desarrollo y mantenimiento de acuerdo a las metodologías, alternativas a la inversión y costos definidos por la inversión.</a:t>
            </a:r>
            <a:endParaRPr lang="es-MX" dirty="0"/>
          </a:p>
        </p:txBody>
      </p:sp>
    </p:spTree>
    <p:extLst>
      <p:ext uri="{BB962C8B-B14F-4D97-AF65-F5344CB8AC3E}">
        <p14:creationId xmlns:p14="http://schemas.microsoft.com/office/powerpoint/2010/main" val="2138256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a:bodyPr>
          <a:lstStyle/>
          <a:p>
            <a:r>
              <a:rPr lang="es-MX" dirty="0" smtClean="0"/>
              <a:t>Planeación de la Capacitación: El programa de capacitación requiere de un plan que incluya los puntos siguientes:</a:t>
            </a:r>
          </a:p>
          <a:p>
            <a:r>
              <a:rPr lang="es-MX" dirty="0" smtClean="0"/>
              <a:t>Atender una necesidad específica para cada ocasión.</a:t>
            </a:r>
          </a:p>
          <a:p>
            <a:r>
              <a:rPr lang="es-MX" dirty="0" smtClean="0"/>
              <a:t>Definición clara del tema, objetivos y lo que se quiere obtener de la capacitación.</a:t>
            </a:r>
          </a:p>
          <a:p>
            <a:r>
              <a:rPr lang="es-MX" dirty="0" smtClean="0"/>
              <a:t>División del trabajo que se desarrollará en módulos, cursos o programas. (Quiénes son los responsables, quién capacitará, jefe o especialista)</a:t>
            </a:r>
          </a:p>
          <a:p>
            <a:r>
              <a:rPr lang="es-MX" dirty="0" smtClean="0"/>
              <a:t>Determinar quién o quienes deben ser capacitados. Determinación del contenido de la capacitación</a:t>
            </a:r>
          </a:p>
          <a:p>
            <a:endParaRPr lang="es-MX" dirty="0"/>
          </a:p>
        </p:txBody>
      </p:sp>
    </p:spTree>
    <p:extLst>
      <p:ext uri="{BB962C8B-B14F-4D97-AF65-F5344CB8AC3E}">
        <p14:creationId xmlns:p14="http://schemas.microsoft.com/office/powerpoint/2010/main" val="3180345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africadirecto.org/uploads/Image/image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77072"/>
            <a:ext cx="4608512" cy="259119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827584" y="764704"/>
            <a:ext cx="7020780" cy="3631763"/>
          </a:xfrm>
          <a:prstGeom prst="rect">
            <a:avLst/>
          </a:prstGeom>
          <a:noFill/>
        </p:spPr>
        <p:txBody>
          <a:bodyPr wrap="square" rtlCol="0">
            <a:spAutoFit/>
          </a:bodyPr>
          <a:lstStyle/>
          <a:p>
            <a:r>
              <a:rPr lang="es-MX" dirty="0" smtClean="0"/>
              <a:t>Bibliografía</a:t>
            </a:r>
          </a:p>
          <a:p>
            <a:endParaRPr lang="es-MX" dirty="0"/>
          </a:p>
          <a:p>
            <a:pPr algn="just"/>
            <a:r>
              <a:rPr lang="es-MX" sz="1600" dirty="0" smtClean="0">
                <a:solidFill>
                  <a:schemeClr val="bg2">
                    <a:lumMod val="10000"/>
                  </a:schemeClr>
                </a:solidFill>
                <a:latin typeface="Baskerville Old Face" panose="02020602080505020303" pitchFamily="18" charset="0"/>
              </a:rPr>
              <a:t>CHIAVENATO, I. (1992). </a:t>
            </a:r>
            <a:r>
              <a:rPr lang="es-MX" sz="1600" i="1" dirty="0" smtClean="0">
                <a:solidFill>
                  <a:schemeClr val="bg2">
                    <a:lumMod val="10000"/>
                  </a:schemeClr>
                </a:solidFill>
                <a:latin typeface="Baskerville Old Face" panose="02020602080505020303" pitchFamily="18" charset="0"/>
              </a:rPr>
              <a:t>ADMINISTRACIÓN DE LOS RECURSOS HUMANOS</a:t>
            </a:r>
            <a:r>
              <a:rPr lang="es-MX" sz="1600" dirty="0" smtClean="0">
                <a:solidFill>
                  <a:schemeClr val="bg2">
                    <a:lumMod val="10000"/>
                  </a:schemeClr>
                </a:solidFill>
                <a:latin typeface="Baskerville Old Face" panose="02020602080505020303" pitchFamily="18" charset="0"/>
              </a:rPr>
              <a:t>. McGraw-Hill; </a:t>
            </a:r>
            <a:r>
              <a:rPr lang="es-MX" sz="1600" dirty="0" err="1" smtClean="0">
                <a:solidFill>
                  <a:schemeClr val="bg2">
                    <a:lumMod val="10000"/>
                  </a:schemeClr>
                </a:solidFill>
                <a:latin typeface="Baskerville Old Face" panose="02020602080505020303" pitchFamily="18" charset="0"/>
              </a:rPr>
              <a:t>Bogota</a:t>
            </a:r>
            <a:endParaRPr lang="es-MX" sz="1600" dirty="0" smtClean="0">
              <a:solidFill>
                <a:schemeClr val="bg2">
                  <a:lumMod val="10000"/>
                </a:schemeClr>
              </a:solidFill>
              <a:latin typeface="Baskerville Old Face" panose="02020602080505020303" pitchFamily="18" charset="0"/>
            </a:endParaRPr>
          </a:p>
          <a:p>
            <a:pPr algn="just"/>
            <a:endParaRPr lang="es-MX" sz="1600" dirty="0" smtClean="0">
              <a:solidFill>
                <a:schemeClr val="bg2">
                  <a:lumMod val="10000"/>
                </a:schemeClr>
              </a:solidFill>
              <a:latin typeface="Baskerville Old Face" panose="02020602080505020303" pitchFamily="18" charset="0"/>
            </a:endParaRPr>
          </a:p>
          <a:p>
            <a:pPr algn="just"/>
            <a:r>
              <a:rPr lang="es-MX" sz="1600" dirty="0" smtClean="0">
                <a:solidFill>
                  <a:schemeClr val="bg2">
                    <a:lumMod val="10000"/>
                  </a:schemeClr>
                </a:solidFill>
                <a:latin typeface="Baskerville Old Face" panose="02020602080505020303" pitchFamily="18" charset="0"/>
              </a:rPr>
              <a:t>DESSLER, G. (2002). ADMINISTRACIÓN DE PERSONAL. Prentice Hall; México</a:t>
            </a:r>
          </a:p>
          <a:p>
            <a:pPr algn="just"/>
            <a:endParaRPr lang="es-MX" sz="1600" dirty="0" smtClean="0">
              <a:solidFill>
                <a:schemeClr val="bg2">
                  <a:lumMod val="10000"/>
                </a:schemeClr>
              </a:solidFill>
              <a:latin typeface="Baskerville Old Face" panose="02020602080505020303" pitchFamily="18" charset="0"/>
            </a:endParaRPr>
          </a:p>
          <a:p>
            <a:pPr algn="just"/>
            <a:r>
              <a:rPr lang="es-MX" sz="1600" dirty="0" smtClean="0">
                <a:solidFill>
                  <a:schemeClr val="bg2">
                    <a:lumMod val="10000"/>
                  </a:schemeClr>
                </a:solidFill>
                <a:latin typeface="Baskerville Old Face" panose="02020602080505020303" pitchFamily="18" charset="0"/>
              </a:rPr>
              <a:t>SILICEO, A. (1985). CAPACITACIÓN Y DESARROLLO DE PERSONAL. México</a:t>
            </a:r>
          </a:p>
          <a:p>
            <a:pPr algn="just"/>
            <a:endParaRPr lang="es-MX" sz="1600" dirty="0">
              <a:solidFill>
                <a:schemeClr val="bg2">
                  <a:lumMod val="10000"/>
                </a:schemeClr>
              </a:solidFill>
              <a:latin typeface="Baskerville Old Face" panose="02020602080505020303" pitchFamily="18" charset="0"/>
            </a:endParaRPr>
          </a:p>
          <a:p>
            <a:pPr algn="just"/>
            <a:r>
              <a:rPr lang="es-MX" sz="1600" dirty="0" smtClean="0">
                <a:solidFill>
                  <a:schemeClr val="bg2">
                    <a:lumMod val="10000"/>
                  </a:schemeClr>
                </a:solidFill>
                <a:latin typeface="Baskerville Old Face" panose="02020602080505020303" pitchFamily="18" charset="0"/>
              </a:rPr>
              <a:t>WERTHER, W(1995). ADMINISTRACIÓN DE PERSONAL Y RECURSOS HUMANOS. McGraw-Hill, México</a:t>
            </a:r>
          </a:p>
          <a:p>
            <a:pPr algn="just"/>
            <a:endParaRPr lang="es-MX" dirty="0"/>
          </a:p>
        </p:txBody>
      </p:sp>
    </p:spTree>
    <p:extLst>
      <p:ext uri="{BB962C8B-B14F-4D97-AF65-F5344CB8AC3E}">
        <p14:creationId xmlns:p14="http://schemas.microsoft.com/office/powerpoint/2010/main" val="118543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7024744" cy="1080120"/>
          </a:xfrm>
        </p:spPr>
        <p:txBody>
          <a:bodyPr>
            <a:normAutofit fontScale="90000"/>
          </a:bodyPr>
          <a:lstStyle/>
          <a:p>
            <a:r>
              <a:rPr lang="es-MX" dirty="0" smtClean="0">
                <a:latin typeface="Centaur" panose="02030504050205020304" pitchFamily="18" charset="0"/>
              </a:rPr>
              <a:t>Aspectos benéficos de la capacitación.</a:t>
            </a:r>
            <a:endParaRPr lang="es-MX" dirty="0">
              <a:latin typeface="Centaur" panose="02030504050205020304" pitchFamily="18" charset="0"/>
            </a:endParaRPr>
          </a:p>
        </p:txBody>
      </p:sp>
      <p:sp>
        <p:nvSpPr>
          <p:cNvPr id="3" name="2 Marcador de contenido"/>
          <p:cNvSpPr>
            <a:spLocks noGrp="1"/>
          </p:cNvSpPr>
          <p:nvPr>
            <p:ph idx="1"/>
          </p:nvPr>
        </p:nvSpPr>
        <p:spPr>
          <a:xfrm>
            <a:off x="1043608" y="2348880"/>
            <a:ext cx="6777317" cy="3915797"/>
          </a:xfrm>
        </p:spPr>
        <p:txBody>
          <a:bodyPr>
            <a:normAutofit/>
          </a:bodyPr>
          <a:lstStyle/>
          <a:p>
            <a:pPr>
              <a:buFont typeface="Wingdings" panose="05000000000000000000" pitchFamily="2" charset="2"/>
              <a:buChar char="ü"/>
            </a:pPr>
            <a:r>
              <a:rPr lang="es-MX" dirty="0" smtClean="0">
                <a:solidFill>
                  <a:schemeClr val="tx1"/>
                </a:solidFill>
                <a:latin typeface="Baskerville Old Face" panose="02020602080505020303" pitchFamily="18" charset="0"/>
              </a:rPr>
              <a:t>Ayuda a mejorar las aptitudes y actitudes.</a:t>
            </a:r>
          </a:p>
          <a:p>
            <a:pPr>
              <a:buFont typeface="Wingdings" panose="05000000000000000000" pitchFamily="2" charset="2"/>
              <a:buChar char="ü"/>
            </a:pPr>
            <a:r>
              <a:rPr lang="es-MX" dirty="0" smtClean="0">
                <a:solidFill>
                  <a:schemeClr val="tx1"/>
                </a:solidFill>
                <a:latin typeface="Baskerville Old Face" panose="02020602080505020303" pitchFamily="18" charset="0"/>
              </a:rPr>
              <a:t>Eleva los conocimientos de los ocupantes de los puestos en todos los niveles organizacionales.</a:t>
            </a:r>
          </a:p>
          <a:p>
            <a:pPr>
              <a:buFont typeface="Wingdings" panose="05000000000000000000" pitchFamily="2" charset="2"/>
              <a:buChar char="ü"/>
            </a:pPr>
            <a:r>
              <a:rPr lang="es-MX" dirty="0" smtClean="0">
                <a:solidFill>
                  <a:schemeClr val="tx1"/>
                </a:solidFill>
                <a:latin typeface="Baskerville Old Face" panose="02020602080505020303" pitchFamily="18" charset="0"/>
              </a:rPr>
              <a:t>Mejora la moral y satisfacción der la fuerza de trabajo.</a:t>
            </a:r>
          </a:p>
          <a:p>
            <a:pPr>
              <a:buFont typeface="Wingdings" panose="05000000000000000000" pitchFamily="2" charset="2"/>
              <a:buChar char="ü"/>
            </a:pPr>
            <a:r>
              <a:rPr lang="es-MX" dirty="0" smtClean="0">
                <a:solidFill>
                  <a:schemeClr val="tx1"/>
                </a:solidFill>
                <a:latin typeface="Baskerville Old Face" panose="02020602080505020303" pitchFamily="18" charset="0"/>
              </a:rPr>
              <a:t>Guía al personal a identificarse con los objetivos de la organización.</a:t>
            </a:r>
          </a:p>
          <a:p>
            <a:pPr>
              <a:buFont typeface="Wingdings" panose="05000000000000000000" pitchFamily="2" charset="2"/>
              <a:buChar char="ü"/>
            </a:pPr>
            <a:r>
              <a:rPr lang="es-MX" dirty="0" smtClean="0">
                <a:solidFill>
                  <a:schemeClr val="tx1"/>
                </a:solidFill>
                <a:latin typeface="Baskerville Old Face" panose="02020602080505020303" pitchFamily="18" charset="0"/>
              </a:rPr>
              <a:t>Mejora las relaciones entre jefes y subordinados.</a:t>
            </a:r>
          </a:p>
          <a:p>
            <a:pPr>
              <a:buFont typeface="Wingdings" panose="05000000000000000000" pitchFamily="2" charset="2"/>
              <a:buChar char="ü"/>
            </a:pPr>
            <a:r>
              <a:rPr lang="es-MX" dirty="0" smtClean="0">
                <a:solidFill>
                  <a:schemeClr val="tx1"/>
                </a:solidFill>
                <a:latin typeface="Baskerville Old Face" panose="02020602080505020303" pitchFamily="18" charset="0"/>
              </a:rPr>
              <a:t>Ayuda a sistematizar el trabajo.</a:t>
            </a:r>
          </a:p>
          <a:p>
            <a:pPr>
              <a:buFont typeface="Wingdings" panose="05000000000000000000" pitchFamily="2" charset="2"/>
              <a:buChar char="ü"/>
            </a:pPr>
            <a:endParaRPr lang="es-MX" dirty="0"/>
          </a:p>
        </p:txBody>
      </p:sp>
    </p:spTree>
    <p:extLst>
      <p:ext uri="{BB962C8B-B14F-4D97-AF65-F5344CB8AC3E}">
        <p14:creationId xmlns:p14="http://schemas.microsoft.com/office/powerpoint/2010/main" val="162093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052736"/>
            <a:ext cx="6777317" cy="4779893"/>
          </a:xfrm>
        </p:spPr>
        <p:txBody>
          <a:bodyPr>
            <a:normAutofit/>
          </a:bodyPr>
          <a:lstStyle/>
          <a:p>
            <a:pPr>
              <a:buFont typeface="Wingdings" panose="05000000000000000000" pitchFamily="2" charset="2"/>
              <a:buChar char="ü"/>
            </a:pPr>
            <a:r>
              <a:rPr lang="es-MX" dirty="0" smtClean="0">
                <a:solidFill>
                  <a:schemeClr val="tx1"/>
                </a:solidFill>
                <a:latin typeface="Baskerville Old Face" panose="02020602080505020303" pitchFamily="18" charset="0"/>
              </a:rPr>
              <a:t>Fluyen mejor la toma de decisiones y la solución de problemas</a:t>
            </a:r>
          </a:p>
          <a:p>
            <a:pPr>
              <a:buFont typeface="Wingdings" panose="05000000000000000000" pitchFamily="2" charset="2"/>
              <a:buChar char="ü"/>
            </a:pPr>
            <a:r>
              <a:rPr lang="es-MX" dirty="0" smtClean="0">
                <a:solidFill>
                  <a:schemeClr val="tx1"/>
                </a:solidFill>
                <a:latin typeface="Baskerville Old Face" panose="02020602080505020303" pitchFamily="18" charset="0"/>
              </a:rPr>
              <a:t>Propicia el desarrollo y las promociones</a:t>
            </a:r>
          </a:p>
          <a:p>
            <a:pPr>
              <a:buFont typeface="Wingdings" panose="05000000000000000000" pitchFamily="2" charset="2"/>
              <a:buChar char="ü"/>
            </a:pPr>
            <a:r>
              <a:rPr lang="es-MX" dirty="0" smtClean="0">
                <a:solidFill>
                  <a:schemeClr val="tx1"/>
                </a:solidFill>
                <a:latin typeface="Baskerville Old Face" panose="02020602080505020303" pitchFamily="18" charset="0"/>
              </a:rPr>
              <a:t>Es la mejor herramienta para aumentar la productividad y la calidad</a:t>
            </a:r>
          </a:p>
          <a:p>
            <a:pPr>
              <a:buFont typeface="Wingdings" panose="05000000000000000000" pitchFamily="2" charset="2"/>
              <a:buChar char="ü"/>
            </a:pPr>
            <a:r>
              <a:rPr lang="es-MX" dirty="0" smtClean="0">
                <a:solidFill>
                  <a:schemeClr val="tx1"/>
                </a:solidFill>
                <a:latin typeface="Baskerville Old Face" panose="02020602080505020303" pitchFamily="18" charset="0"/>
              </a:rPr>
              <a:t>Contribuye a mantener bajos costos de operación en muchas áreas.</a:t>
            </a:r>
          </a:p>
          <a:p>
            <a:pPr>
              <a:buFont typeface="Wingdings" panose="05000000000000000000" pitchFamily="2" charset="2"/>
              <a:buChar char="ü"/>
            </a:pPr>
            <a:r>
              <a:rPr lang="es-MX" dirty="0" smtClean="0">
                <a:solidFill>
                  <a:schemeClr val="tx1"/>
                </a:solidFill>
                <a:latin typeface="Baskerville Old Face" panose="02020602080505020303" pitchFamily="18" charset="0"/>
              </a:rPr>
              <a:t>Contribuye positivamente en el manejo de conflictos y tensiones</a:t>
            </a:r>
          </a:p>
          <a:p>
            <a:pPr>
              <a:buFont typeface="Wingdings" panose="05000000000000000000" pitchFamily="2" charset="2"/>
              <a:buChar char="ü"/>
            </a:pPr>
            <a:r>
              <a:rPr lang="es-MX" dirty="0" smtClean="0">
                <a:solidFill>
                  <a:schemeClr val="tx1"/>
                </a:solidFill>
                <a:latin typeface="Baskerville Old Face" panose="02020602080505020303" pitchFamily="18" charset="0"/>
              </a:rPr>
              <a:t>Permite el establecimiento y logro de metas individuales.</a:t>
            </a:r>
            <a:endParaRPr lang="es-MX"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3221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a:bodyPr>
          <a:lstStyle/>
          <a:p>
            <a:pPr marL="0" indent="0">
              <a:buNone/>
            </a:pPr>
            <a:r>
              <a:rPr lang="es-MX" sz="2800" dirty="0" smtClean="0">
                <a:solidFill>
                  <a:schemeClr val="tx1"/>
                </a:solidFill>
                <a:latin typeface="Baskerville Old Face" panose="02020602080505020303" pitchFamily="18" charset="0"/>
              </a:rPr>
              <a:t>La capacitación se puede dar por diversos casos:</a:t>
            </a:r>
          </a:p>
          <a:p>
            <a:pPr marL="0" indent="0">
              <a:buNone/>
            </a:pPr>
            <a:endParaRPr lang="es-MX" sz="2000" dirty="0" smtClean="0">
              <a:solidFill>
                <a:schemeClr val="tx1"/>
              </a:solidFill>
              <a:latin typeface="Baskerville Old Face" panose="02020602080505020303" pitchFamily="18" charset="0"/>
            </a:endParaRPr>
          </a:p>
          <a:p>
            <a:pPr>
              <a:buFont typeface="Wingdings" pitchFamily="2" charset="2"/>
              <a:buChar char="Ø"/>
            </a:pPr>
            <a:r>
              <a:rPr lang="es-MX" dirty="0" smtClean="0">
                <a:solidFill>
                  <a:schemeClr val="tx1"/>
                </a:solidFill>
                <a:latin typeface="Baskerville Old Face" panose="02020602080505020303" pitchFamily="18" charset="0"/>
              </a:rPr>
              <a:t>Ayuda a mejorar las aptitudes y actitudes.</a:t>
            </a:r>
          </a:p>
          <a:p>
            <a:pPr>
              <a:buFont typeface="Wingdings" pitchFamily="2" charset="2"/>
              <a:buChar char="Ø"/>
            </a:pPr>
            <a:r>
              <a:rPr lang="es-MX" dirty="0" smtClean="0">
                <a:solidFill>
                  <a:schemeClr val="tx1"/>
                </a:solidFill>
                <a:latin typeface="Baskerville Old Face" panose="02020602080505020303" pitchFamily="18" charset="0"/>
              </a:rPr>
              <a:t>Eleva los conocimientos de los ocupantes de los puestos.</a:t>
            </a:r>
          </a:p>
          <a:p>
            <a:pPr>
              <a:buFont typeface="Wingdings" pitchFamily="2" charset="2"/>
              <a:buChar char="Ø"/>
            </a:pPr>
            <a:r>
              <a:rPr lang="es-MX" dirty="0" smtClean="0">
                <a:solidFill>
                  <a:schemeClr val="tx1"/>
                </a:solidFill>
                <a:latin typeface="Baskerville Old Face" panose="02020602080505020303" pitchFamily="18" charset="0"/>
              </a:rPr>
              <a:t>Mejora la moral y la satisfacción de la fuerza de trabajo.</a:t>
            </a:r>
          </a:p>
          <a:p>
            <a:pPr>
              <a:buFont typeface="Wingdings" pitchFamily="2" charset="2"/>
              <a:buChar char="Ø"/>
            </a:pPr>
            <a:r>
              <a:rPr lang="es-MX" dirty="0" smtClean="0">
                <a:solidFill>
                  <a:schemeClr val="tx1"/>
                </a:solidFill>
                <a:latin typeface="Baskerville Old Face" panose="02020602080505020303" pitchFamily="18" charset="0"/>
              </a:rPr>
              <a:t>Ayuda a que el personal se identifique con los objetivos.</a:t>
            </a:r>
          </a:p>
          <a:p>
            <a:pPr>
              <a:buFont typeface="Wingdings" pitchFamily="2" charset="2"/>
              <a:buChar char="Ø"/>
            </a:pPr>
            <a:r>
              <a:rPr lang="es-MX" dirty="0" smtClean="0">
                <a:solidFill>
                  <a:schemeClr val="tx1"/>
                </a:solidFill>
                <a:latin typeface="Baskerville Old Face" panose="02020602080505020303" pitchFamily="18" charset="0"/>
              </a:rPr>
              <a:t>Crea una mejor imagen del personal y la organización</a:t>
            </a:r>
            <a:r>
              <a:rPr lang="es-MX" sz="3200" dirty="0" smtClean="0">
                <a:solidFill>
                  <a:schemeClr val="tx1"/>
                </a:solidFill>
                <a:latin typeface="Baskerville Old Face" panose="02020602080505020303" pitchFamily="18" charset="0"/>
              </a:rPr>
              <a:t>.</a:t>
            </a:r>
          </a:p>
          <a:p>
            <a:pPr>
              <a:buFont typeface="Wingdings" pitchFamily="2" charset="2"/>
              <a:buChar char="Ø"/>
            </a:pPr>
            <a:endParaRPr lang="es-MX" sz="2000" dirty="0" smtClean="0">
              <a:solidFill>
                <a:schemeClr val="tx1"/>
              </a:solidFill>
              <a:latin typeface="Baskerville Old Face" panose="02020602080505020303" pitchFamily="18" charset="0"/>
            </a:endParaRPr>
          </a:p>
          <a:p>
            <a:pPr>
              <a:buFont typeface="Wingdings" pitchFamily="2" charset="2"/>
              <a:buChar char="Ø"/>
            </a:pPr>
            <a:endParaRPr lang="es-MX" sz="2000" dirty="0" smtClean="0">
              <a:solidFill>
                <a:schemeClr val="tx1"/>
              </a:solidFill>
              <a:latin typeface="Baskerville Old Face" panose="02020602080505020303" pitchFamily="18" charset="0"/>
            </a:endParaRPr>
          </a:p>
        </p:txBody>
      </p:sp>
      <p:pic>
        <p:nvPicPr>
          <p:cNvPr id="19458" name="Picture 2" descr="http://casafluqua.com/blog/wp-content/uploads/2011/04/aptit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792" y="4228626"/>
            <a:ext cx="3774976" cy="214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8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Font typeface="Wingdings" pitchFamily="2" charset="2"/>
              <a:buChar char="Ø"/>
            </a:pPr>
            <a:r>
              <a:rPr lang="es-MX" dirty="0" smtClean="0">
                <a:solidFill>
                  <a:schemeClr val="tx1"/>
                </a:solidFill>
                <a:latin typeface="Baskerville Old Face" panose="02020602080505020303" pitchFamily="18" charset="0"/>
              </a:rPr>
              <a:t>Mejora las relaciones entre jefes y subordinados.</a:t>
            </a:r>
          </a:p>
          <a:p>
            <a:pPr>
              <a:buFont typeface="Wingdings" pitchFamily="2" charset="2"/>
              <a:buChar char="Ø"/>
            </a:pPr>
            <a:r>
              <a:rPr lang="es-MX" dirty="0" smtClean="0">
                <a:solidFill>
                  <a:schemeClr val="tx1"/>
                </a:solidFill>
                <a:latin typeface="Baskerville Old Face" panose="02020602080505020303" pitchFamily="18" charset="0"/>
              </a:rPr>
              <a:t>Mejor toma y solución de decisiones.</a:t>
            </a:r>
          </a:p>
          <a:p>
            <a:pPr>
              <a:buFont typeface="Wingdings" pitchFamily="2" charset="2"/>
              <a:buChar char="Ø"/>
            </a:pPr>
            <a:r>
              <a:rPr lang="es-MX" dirty="0" smtClean="0">
                <a:solidFill>
                  <a:schemeClr val="tx1"/>
                </a:solidFill>
                <a:latin typeface="Baskerville Old Face" panose="02020602080505020303" pitchFamily="18" charset="0"/>
              </a:rPr>
              <a:t>Mejora la productividad y la calidad.</a:t>
            </a:r>
          </a:p>
          <a:p>
            <a:pPr>
              <a:buFont typeface="Wingdings" pitchFamily="2" charset="2"/>
              <a:buChar char="Ø"/>
            </a:pPr>
            <a:r>
              <a:rPr lang="es-MX" dirty="0" smtClean="0">
                <a:solidFill>
                  <a:schemeClr val="tx1"/>
                </a:solidFill>
                <a:latin typeface="Baskerville Old Face" panose="02020602080505020303" pitchFamily="18" charset="0"/>
              </a:rPr>
              <a:t>Mejora el manejo de conflictos y tensiones.</a:t>
            </a:r>
          </a:p>
          <a:p>
            <a:pPr>
              <a:buFont typeface="Wingdings" pitchFamily="2" charset="2"/>
              <a:buChar char="Ø"/>
            </a:pPr>
            <a:r>
              <a:rPr lang="es-MX" dirty="0" smtClean="0">
                <a:solidFill>
                  <a:schemeClr val="tx1"/>
                </a:solidFill>
                <a:latin typeface="Baskerville Old Face" panose="02020602080505020303" pitchFamily="18" charset="0"/>
              </a:rPr>
              <a:t>Permite el establecimiento de logros y metas.</a:t>
            </a:r>
          </a:p>
          <a:p>
            <a:endParaRPr lang="es-MX"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74713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96752"/>
            <a:ext cx="8229600" cy="1600200"/>
          </a:xfrm>
        </p:spPr>
        <p:txBody>
          <a:bodyPr/>
          <a:lstStyle/>
          <a:p>
            <a:r>
              <a:rPr lang="es-MX" dirty="0" smtClean="0"/>
              <a:t>Tipos de capacitación</a:t>
            </a:r>
            <a:endParaRPr lang="es-MX" dirty="0"/>
          </a:p>
        </p:txBody>
      </p:sp>
      <p:sp>
        <p:nvSpPr>
          <p:cNvPr id="3" name="2 Marcador de contenido"/>
          <p:cNvSpPr>
            <a:spLocks noGrp="1"/>
          </p:cNvSpPr>
          <p:nvPr>
            <p:ph idx="1"/>
          </p:nvPr>
        </p:nvSpPr>
        <p:spPr>
          <a:xfrm>
            <a:off x="395536" y="3656781"/>
            <a:ext cx="8229600" cy="3201219"/>
          </a:xfrm>
        </p:spPr>
        <p:txBody>
          <a:bodyPr/>
          <a:lstStyle/>
          <a:p>
            <a:r>
              <a:rPr lang="es-MX" b="1" i="1" dirty="0" smtClean="0">
                <a:solidFill>
                  <a:schemeClr val="tx1"/>
                </a:solidFill>
                <a:latin typeface="Baskerville Old Face" panose="02020602080505020303" pitchFamily="18" charset="0"/>
              </a:rPr>
              <a:t>Capacitación:</a:t>
            </a:r>
            <a:r>
              <a:rPr lang="es-MX" dirty="0" smtClean="0">
                <a:solidFill>
                  <a:schemeClr val="tx1"/>
                </a:solidFill>
                <a:latin typeface="Baskerville Old Face" panose="02020602080505020303" pitchFamily="18" charset="0"/>
              </a:rPr>
              <a:t>  Es una actividad que debe ser sistémica, planeada, continua y permanente, donde se desarrollaran las habilidades necesarios de la persona para u puesto.</a:t>
            </a:r>
            <a:endParaRPr lang="es-MX"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86890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b="1" i="1" dirty="0" smtClean="0">
                <a:solidFill>
                  <a:schemeClr val="tx1"/>
                </a:solidFill>
                <a:latin typeface="Baskerville Old Face" panose="02020602080505020303" pitchFamily="18" charset="0"/>
              </a:rPr>
              <a:t>Desarrollo: </a:t>
            </a:r>
            <a:r>
              <a:rPr lang="es-MX" dirty="0" smtClean="0">
                <a:solidFill>
                  <a:schemeClr val="tx1"/>
                </a:solidFill>
                <a:latin typeface="Baskerville Old Face" panose="02020602080505020303" pitchFamily="18" charset="0"/>
              </a:rPr>
              <a:t>son los conocimientos que se le proporcionan al trabajador con el propósito de prepararlos para las responsabilidades futuras.</a:t>
            </a:r>
            <a:endParaRPr lang="es-MX" dirty="0">
              <a:solidFill>
                <a:schemeClr val="tx1"/>
              </a:solidFill>
              <a:latin typeface="Baskerville Old Face" panose="02020602080505020303" pitchFamily="18" charset="0"/>
            </a:endParaRPr>
          </a:p>
        </p:txBody>
      </p:sp>
      <p:pic>
        <p:nvPicPr>
          <p:cNvPr id="10242" name="Picture 2" descr="http://www.virtual5.com.mx/articulos/wp-content/uploads/2011/03/desarrollo_human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212976"/>
            <a:ext cx="304800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4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TotalTime>
  <Words>1510</Words>
  <Application>Microsoft Office PowerPoint</Application>
  <PresentationFormat>Presentación en pantalla (4:3)</PresentationFormat>
  <Paragraphs>165</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Ejecutivo</vt:lpstr>
      <vt:lpstr>Ciclos y procesos de la capacitación</vt:lpstr>
      <vt:lpstr>Objetivos:</vt:lpstr>
      <vt:lpstr>Definición de Capacitación</vt:lpstr>
      <vt:lpstr>Aspectos benéficos de la capacitación.</vt:lpstr>
      <vt:lpstr>Presentación de PowerPoint</vt:lpstr>
      <vt:lpstr>Presentación de PowerPoint</vt:lpstr>
      <vt:lpstr>Presentación de PowerPoint</vt:lpstr>
      <vt:lpstr>Tipos de capacitación</vt:lpstr>
      <vt:lpstr>Presentación de PowerPoint</vt:lpstr>
      <vt:lpstr>Presentación de PowerPoint</vt:lpstr>
      <vt:lpstr>Presentación de PowerPoint</vt:lpstr>
      <vt:lpstr>Presentación de PowerPoint</vt:lpstr>
      <vt:lpstr>Presentación de PowerPoint</vt:lpstr>
      <vt:lpstr>Presentación de PowerPoint</vt:lpstr>
      <vt:lpstr>Proceso de la capacitación</vt:lpstr>
      <vt:lpstr>Pasos 1.- Detectar necesidades (diagnóstico) 2.- Objetivos 3.- Diseño de contenido 4.- Estructura de contenido(aptitudes y actitudes) 5.- Evaluación  Werther Jr. Y Davis (1998)</vt:lpstr>
      <vt:lpstr>Presentación de PowerPoint</vt:lpstr>
      <vt:lpstr>Detección o diagnóstico de necesidades de capacitación</vt:lpstr>
      <vt:lpstr> </vt:lpstr>
      <vt:lpstr>Presentación de PowerPoint</vt:lpstr>
      <vt:lpstr>Objetivos</vt:lpstr>
      <vt:lpstr>Diseño de contenido</vt:lpstr>
      <vt:lpstr>Presentación de PowerPoint</vt:lpstr>
      <vt:lpstr>Presentación de PowerPoint</vt:lpstr>
      <vt:lpstr>Presentación de PowerPoint</vt:lpstr>
      <vt:lpstr>Presentación de PowerPoint</vt:lpstr>
      <vt:lpstr>Evaluación</vt:lpstr>
      <vt:lpstr>Presentación de PowerPoint</vt:lpstr>
      <vt:lpstr>Presentación de PowerPoint</vt:lpstr>
      <vt:lpstr>Determinación del proceso de evaluación.</vt:lpstr>
      <vt:lpstr>Aspectos importantes de enseñanza-aprendizaje en la capacitación.</vt:lpstr>
      <vt:lpstr>Presentación de PowerPoint</vt:lpstr>
      <vt:lpstr>Presentación de PowerPoint</vt:lpstr>
      <vt:lpstr>PROGRAMA DE CAPACITACION IDENTIFICACION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Omar</dc:creator>
  <cp:lastModifiedBy>usuario</cp:lastModifiedBy>
  <cp:revision>23</cp:revision>
  <dcterms:created xsi:type="dcterms:W3CDTF">2014-02-12T00:05:15Z</dcterms:created>
  <dcterms:modified xsi:type="dcterms:W3CDTF">2014-02-17T19:11:17Z</dcterms:modified>
</cp:coreProperties>
</file>